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99" r:id="rId2"/>
    <p:sldId id="300" r:id="rId3"/>
    <p:sldId id="305" r:id="rId4"/>
    <p:sldId id="256" r:id="rId5"/>
    <p:sldId id="283" r:id="rId6"/>
    <p:sldId id="258" r:id="rId7"/>
    <p:sldId id="264" r:id="rId8"/>
    <p:sldId id="261" r:id="rId9"/>
    <p:sldId id="262" r:id="rId10"/>
    <p:sldId id="266" r:id="rId11"/>
    <p:sldId id="269" r:id="rId12"/>
    <p:sldId id="284" r:id="rId13"/>
    <p:sldId id="306" r:id="rId14"/>
    <p:sldId id="281" r:id="rId15"/>
    <p:sldId id="278" r:id="rId16"/>
    <p:sldId id="285" r:id="rId17"/>
    <p:sldId id="286" r:id="rId18"/>
    <p:sldId id="287" r:id="rId19"/>
    <p:sldId id="288" r:id="rId20"/>
    <p:sldId id="271" r:id="rId21"/>
    <p:sldId id="289" r:id="rId22"/>
    <p:sldId id="290" r:id="rId23"/>
    <p:sldId id="291" r:id="rId24"/>
    <p:sldId id="292" r:id="rId25"/>
    <p:sldId id="307" r:id="rId26"/>
    <p:sldId id="308" r:id="rId27"/>
    <p:sldId id="274" r:id="rId28"/>
    <p:sldId id="279" r:id="rId29"/>
    <p:sldId id="296" r:id="rId30"/>
    <p:sldId id="293" r:id="rId31"/>
    <p:sldId id="294" r:id="rId32"/>
    <p:sldId id="276" r:id="rId33"/>
    <p:sldId id="298" r:id="rId34"/>
    <p:sldId id="275" r:id="rId35"/>
    <p:sldId id="295" r:id="rId36"/>
    <p:sldId id="277" r:id="rId37"/>
    <p:sldId id="297" r:id="rId38"/>
    <p:sldId id="309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3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732E15-55B1-4026-8F34-23D96ECECF1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40317C-780E-43F4-B733-557750C20B46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C1D32A61-7C6D-4BFF-8028-521F5BCECFBA}" type="parTrans" cxnId="{FD913790-0340-4F37-AA5E-9B0AE4CFF64E}">
      <dgm:prSet/>
      <dgm:spPr/>
      <dgm:t>
        <a:bodyPr/>
        <a:lstStyle/>
        <a:p>
          <a:endParaRPr lang="en-US"/>
        </a:p>
      </dgm:t>
    </dgm:pt>
    <dgm:pt modelId="{5B8B6762-FE0E-4BE1-ADA2-7D64A1DCA1A3}" type="sibTrans" cxnId="{FD913790-0340-4F37-AA5E-9B0AE4CFF64E}">
      <dgm:prSet/>
      <dgm:spPr/>
      <dgm:t>
        <a:bodyPr/>
        <a:lstStyle/>
        <a:p>
          <a:endParaRPr lang="en-US"/>
        </a:p>
      </dgm:t>
    </dgm:pt>
    <dgm:pt modelId="{5CF42257-BD9A-4178-A079-91790F3BCFF3}">
      <dgm:prSet phldrT="[Text]"/>
      <dgm:spPr/>
      <dgm:t>
        <a:bodyPr/>
        <a:lstStyle/>
        <a:p>
          <a:pPr algn="l"/>
          <a:r>
            <a:rPr lang="en-US" dirty="0" smtClean="0"/>
            <a:t>Conflict between northern and southern counties was about unequal representation. </a:t>
          </a:r>
          <a:endParaRPr lang="en-US" dirty="0"/>
        </a:p>
      </dgm:t>
    </dgm:pt>
    <dgm:pt modelId="{F7882A89-BCB1-4F86-82AD-9204AEFD9E9D}" type="parTrans" cxnId="{D387701A-67AE-400E-BD08-01EA759D3554}">
      <dgm:prSet/>
      <dgm:spPr/>
      <dgm:t>
        <a:bodyPr/>
        <a:lstStyle/>
        <a:p>
          <a:endParaRPr lang="en-US"/>
        </a:p>
      </dgm:t>
    </dgm:pt>
    <dgm:pt modelId="{86C8879E-24D5-4E98-891D-350190F99A7D}" type="sibTrans" cxnId="{D387701A-67AE-400E-BD08-01EA759D3554}">
      <dgm:prSet/>
      <dgm:spPr/>
      <dgm:t>
        <a:bodyPr/>
        <a:lstStyle/>
        <a:p>
          <a:endParaRPr lang="en-US"/>
        </a:p>
      </dgm:t>
    </dgm:pt>
    <dgm:pt modelId="{7BF0A478-DA74-4ED0-844F-B7C54B9FDD66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4A2DBE46-C430-485C-A98A-FDCFFD2157EF}" type="parTrans" cxnId="{FC31269D-9B6B-4545-BD2F-CC031F14FD18}">
      <dgm:prSet/>
      <dgm:spPr/>
      <dgm:t>
        <a:bodyPr/>
        <a:lstStyle/>
        <a:p>
          <a:endParaRPr lang="en-US"/>
        </a:p>
      </dgm:t>
    </dgm:pt>
    <dgm:pt modelId="{B18BEA0C-5D71-46EC-9A2F-E0BEAC3005F7}" type="sibTrans" cxnId="{FC31269D-9B6B-4545-BD2F-CC031F14FD18}">
      <dgm:prSet/>
      <dgm:spPr/>
      <dgm:t>
        <a:bodyPr/>
        <a:lstStyle/>
        <a:p>
          <a:endParaRPr lang="en-US"/>
        </a:p>
      </dgm:t>
    </dgm:pt>
    <dgm:pt modelId="{8BCB7B40-52A6-45B1-8D9B-0CAC17686745}">
      <dgm:prSet phldrT="[Text]"/>
      <dgm:spPr/>
      <dgm:t>
        <a:bodyPr/>
        <a:lstStyle/>
        <a:p>
          <a:r>
            <a:rPr lang="en-US" dirty="0" smtClean="0"/>
            <a:t>They raised quitrents in the north to equal those in the south.</a:t>
          </a:r>
          <a:endParaRPr lang="en-US" dirty="0"/>
        </a:p>
      </dgm:t>
    </dgm:pt>
    <dgm:pt modelId="{2C763DF0-5E10-4635-A0DE-7EE70B94B229}" type="parTrans" cxnId="{C644BCB5-5728-4B8D-BC95-48260D037817}">
      <dgm:prSet/>
      <dgm:spPr/>
      <dgm:t>
        <a:bodyPr/>
        <a:lstStyle/>
        <a:p>
          <a:endParaRPr lang="en-US"/>
        </a:p>
      </dgm:t>
    </dgm:pt>
    <dgm:pt modelId="{61487B7A-2890-448D-AB3C-551BB363E2C5}" type="sibTrans" cxnId="{C644BCB5-5728-4B8D-BC95-48260D037817}">
      <dgm:prSet/>
      <dgm:spPr/>
      <dgm:t>
        <a:bodyPr/>
        <a:lstStyle/>
        <a:p>
          <a:endParaRPr lang="en-US"/>
        </a:p>
      </dgm:t>
    </dgm:pt>
    <dgm:pt modelId="{B3ECCA2E-680E-4105-ABF7-38F5905122BF}">
      <dgm:prSet phldrT="[Text]"/>
      <dgm:spPr/>
      <dgm:t>
        <a:bodyPr/>
        <a:lstStyle/>
        <a:p>
          <a:r>
            <a:rPr lang="en-US" dirty="0" smtClean="0"/>
            <a:t>Governor Johnston passed these laws by holding an Assembly meeting when bad weather prevented the Albemarle delegates from attending. </a:t>
          </a:r>
          <a:endParaRPr lang="en-US" dirty="0"/>
        </a:p>
      </dgm:t>
    </dgm:pt>
    <dgm:pt modelId="{8DE53535-110E-4714-AD8E-6A573DC23738}" type="parTrans" cxnId="{E439E6BB-E20D-4A30-9BF5-8A93D2F5656F}">
      <dgm:prSet/>
      <dgm:spPr/>
      <dgm:t>
        <a:bodyPr/>
        <a:lstStyle/>
        <a:p>
          <a:endParaRPr lang="en-US"/>
        </a:p>
      </dgm:t>
    </dgm:pt>
    <dgm:pt modelId="{8CF13AD7-10C4-423F-84D9-FD6596C61406}" type="sibTrans" cxnId="{E439E6BB-E20D-4A30-9BF5-8A93D2F5656F}">
      <dgm:prSet/>
      <dgm:spPr/>
      <dgm:t>
        <a:bodyPr/>
        <a:lstStyle/>
        <a:p>
          <a:endParaRPr lang="en-US"/>
        </a:p>
      </dgm:t>
    </dgm:pt>
    <dgm:pt modelId="{46A135CE-78E1-4540-B836-D8109638D9EC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90BF65D-7162-4FD3-846F-A86DC52D64C2}" type="parTrans" cxnId="{9A515374-48E0-40A5-8864-F12BC6F9FEAD}">
      <dgm:prSet/>
      <dgm:spPr/>
      <dgm:t>
        <a:bodyPr/>
        <a:lstStyle/>
        <a:p>
          <a:endParaRPr lang="en-US"/>
        </a:p>
      </dgm:t>
    </dgm:pt>
    <dgm:pt modelId="{E0866177-BB41-4D26-875F-993C16313459}" type="sibTrans" cxnId="{9A515374-48E0-40A5-8864-F12BC6F9FEAD}">
      <dgm:prSet/>
      <dgm:spPr/>
      <dgm:t>
        <a:bodyPr/>
        <a:lstStyle/>
        <a:p>
          <a:endParaRPr lang="en-US"/>
        </a:p>
      </dgm:t>
    </dgm:pt>
    <dgm:pt modelId="{DAE4739E-E892-4BD8-B14C-A0B60D865314}">
      <dgm:prSet phldrT="[Text]"/>
      <dgm:spPr/>
      <dgm:t>
        <a:bodyPr/>
        <a:lstStyle/>
        <a:p>
          <a:r>
            <a:rPr lang="en-US" dirty="0" smtClean="0"/>
            <a:t>People in Albemarle refused to follow the laws because they felt that the southern counties had passed them unfairly, at a meeting that did not have a quorum.</a:t>
          </a:r>
          <a:endParaRPr lang="en-US" dirty="0"/>
        </a:p>
      </dgm:t>
    </dgm:pt>
    <dgm:pt modelId="{DA7ED377-0A4E-4703-8E12-64D47AF7DD2F}" type="parTrans" cxnId="{F72CDE41-2BA3-458F-80DA-A2F88A69C305}">
      <dgm:prSet/>
      <dgm:spPr/>
      <dgm:t>
        <a:bodyPr/>
        <a:lstStyle/>
        <a:p>
          <a:endParaRPr lang="en-US"/>
        </a:p>
      </dgm:t>
    </dgm:pt>
    <dgm:pt modelId="{E9FBED69-C7BC-442D-A75C-C6FE13954FD5}" type="sibTrans" cxnId="{F72CDE41-2BA3-458F-80DA-A2F88A69C305}">
      <dgm:prSet/>
      <dgm:spPr/>
      <dgm:t>
        <a:bodyPr/>
        <a:lstStyle/>
        <a:p>
          <a:endParaRPr lang="en-US"/>
        </a:p>
      </dgm:t>
    </dgm:pt>
    <dgm:pt modelId="{A8A7F328-9D6E-4D37-88B3-0A484E166543}" type="pres">
      <dgm:prSet presAssocID="{0C732E15-55B1-4026-8F34-23D96ECECF1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CF65D7-7C9A-4EA3-96A7-511D31EFD6BF}" type="pres">
      <dgm:prSet presAssocID="{6340317C-780E-43F4-B733-557750C20B46}" presName="composite" presStyleCnt="0"/>
      <dgm:spPr/>
    </dgm:pt>
    <dgm:pt modelId="{68201CEF-9278-44F9-89A2-FDFAFF604029}" type="pres">
      <dgm:prSet presAssocID="{6340317C-780E-43F4-B733-557750C20B4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BBC9DA-4F1A-486A-8300-B2239782E7D7}" type="pres">
      <dgm:prSet presAssocID="{6340317C-780E-43F4-B733-557750C20B4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3A140A-9345-474C-B167-8270BEFC6505}" type="pres">
      <dgm:prSet presAssocID="{5B8B6762-FE0E-4BE1-ADA2-7D64A1DCA1A3}" presName="sp" presStyleCnt="0"/>
      <dgm:spPr/>
    </dgm:pt>
    <dgm:pt modelId="{0F4BDC84-F943-4816-97D6-65B4753E63B4}" type="pres">
      <dgm:prSet presAssocID="{7BF0A478-DA74-4ED0-844F-B7C54B9FDD66}" presName="composite" presStyleCnt="0"/>
      <dgm:spPr/>
    </dgm:pt>
    <dgm:pt modelId="{E65C7B23-6C94-46B3-9DD1-A6AFF56A341E}" type="pres">
      <dgm:prSet presAssocID="{7BF0A478-DA74-4ED0-844F-B7C54B9FDD6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A0FAB-D658-4D2F-B095-131E8B71C560}" type="pres">
      <dgm:prSet presAssocID="{7BF0A478-DA74-4ED0-844F-B7C54B9FDD6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E28276-BA23-4159-BFC6-E8E197C2F8EB}" type="pres">
      <dgm:prSet presAssocID="{B18BEA0C-5D71-46EC-9A2F-E0BEAC3005F7}" presName="sp" presStyleCnt="0"/>
      <dgm:spPr/>
    </dgm:pt>
    <dgm:pt modelId="{8A5520F0-7283-42A0-B906-33FDC8EC00F1}" type="pres">
      <dgm:prSet presAssocID="{46A135CE-78E1-4540-B836-D8109638D9EC}" presName="composite" presStyleCnt="0"/>
      <dgm:spPr/>
    </dgm:pt>
    <dgm:pt modelId="{84029B3A-46AD-41C0-A38B-65BCF22942B4}" type="pres">
      <dgm:prSet presAssocID="{46A135CE-78E1-4540-B836-D8109638D9E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764F7-C1F0-4587-A11A-EA3D3DD298E8}" type="pres">
      <dgm:prSet presAssocID="{46A135CE-78E1-4540-B836-D8109638D9E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913790-0340-4F37-AA5E-9B0AE4CFF64E}" srcId="{0C732E15-55B1-4026-8F34-23D96ECECF14}" destId="{6340317C-780E-43F4-B733-557750C20B46}" srcOrd="0" destOrd="0" parTransId="{C1D32A61-7C6D-4BFF-8028-521F5BCECFBA}" sibTransId="{5B8B6762-FE0E-4BE1-ADA2-7D64A1DCA1A3}"/>
    <dgm:cxn modelId="{791F6331-401D-4D0D-83C8-C0FAF08BBC6E}" type="presOf" srcId="{0C732E15-55B1-4026-8F34-23D96ECECF14}" destId="{A8A7F328-9D6E-4D37-88B3-0A484E166543}" srcOrd="0" destOrd="0" presId="urn:microsoft.com/office/officeart/2005/8/layout/chevron2"/>
    <dgm:cxn modelId="{FC31269D-9B6B-4545-BD2F-CC031F14FD18}" srcId="{0C732E15-55B1-4026-8F34-23D96ECECF14}" destId="{7BF0A478-DA74-4ED0-844F-B7C54B9FDD66}" srcOrd="1" destOrd="0" parTransId="{4A2DBE46-C430-485C-A98A-FDCFFD2157EF}" sibTransId="{B18BEA0C-5D71-46EC-9A2F-E0BEAC3005F7}"/>
    <dgm:cxn modelId="{5229ACC3-4503-49DA-A336-3FB873F84003}" type="presOf" srcId="{DAE4739E-E892-4BD8-B14C-A0B60D865314}" destId="{7D1764F7-C1F0-4587-A11A-EA3D3DD298E8}" srcOrd="0" destOrd="0" presId="urn:microsoft.com/office/officeart/2005/8/layout/chevron2"/>
    <dgm:cxn modelId="{4C862A01-2B24-4A3F-A06E-F2663E1363A6}" type="presOf" srcId="{6340317C-780E-43F4-B733-557750C20B46}" destId="{68201CEF-9278-44F9-89A2-FDFAFF604029}" srcOrd="0" destOrd="0" presId="urn:microsoft.com/office/officeart/2005/8/layout/chevron2"/>
    <dgm:cxn modelId="{8A937DA2-D44B-4637-A3B1-ECAD4F246AD0}" type="presOf" srcId="{5CF42257-BD9A-4178-A079-91790F3BCFF3}" destId="{55BBC9DA-4F1A-486A-8300-B2239782E7D7}" srcOrd="0" destOrd="0" presId="urn:microsoft.com/office/officeart/2005/8/layout/chevron2"/>
    <dgm:cxn modelId="{F72CDE41-2BA3-458F-80DA-A2F88A69C305}" srcId="{46A135CE-78E1-4540-B836-D8109638D9EC}" destId="{DAE4739E-E892-4BD8-B14C-A0B60D865314}" srcOrd="0" destOrd="0" parTransId="{DA7ED377-0A4E-4703-8E12-64D47AF7DD2F}" sibTransId="{E9FBED69-C7BC-442D-A75C-C6FE13954FD5}"/>
    <dgm:cxn modelId="{E439E6BB-E20D-4A30-9BF5-8A93D2F5656F}" srcId="{7BF0A478-DA74-4ED0-844F-B7C54B9FDD66}" destId="{B3ECCA2E-680E-4105-ABF7-38F5905122BF}" srcOrd="1" destOrd="0" parTransId="{8DE53535-110E-4714-AD8E-6A573DC23738}" sibTransId="{8CF13AD7-10C4-423F-84D9-FD6596C61406}"/>
    <dgm:cxn modelId="{D387701A-67AE-400E-BD08-01EA759D3554}" srcId="{6340317C-780E-43F4-B733-557750C20B46}" destId="{5CF42257-BD9A-4178-A079-91790F3BCFF3}" srcOrd="0" destOrd="0" parTransId="{F7882A89-BCB1-4F86-82AD-9204AEFD9E9D}" sibTransId="{86C8879E-24D5-4E98-891D-350190F99A7D}"/>
    <dgm:cxn modelId="{BBF0D0AB-EE61-4831-84A1-A87567E92C79}" type="presOf" srcId="{B3ECCA2E-680E-4105-ABF7-38F5905122BF}" destId="{2D0A0FAB-D658-4D2F-B095-131E8B71C560}" srcOrd="0" destOrd="1" presId="urn:microsoft.com/office/officeart/2005/8/layout/chevron2"/>
    <dgm:cxn modelId="{9A515374-48E0-40A5-8864-F12BC6F9FEAD}" srcId="{0C732E15-55B1-4026-8F34-23D96ECECF14}" destId="{46A135CE-78E1-4540-B836-D8109638D9EC}" srcOrd="2" destOrd="0" parTransId="{A90BF65D-7162-4FD3-846F-A86DC52D64C2}" sibTransId="{E0866177-BB41-4D26-875F-993C16313459}"/>
    <dgm:cxn modelId="{6CCF88DB-10C8-4979-B9AD-E4683C82A87F}" type="presOf" srcId="{8BCB7B40-52A6-45B1-8D9B-0CAC17686745}" destId="{2D0A0FAB-D658-4D2F-B095-131E8B71C560}" srcOrd="0" destOrd="0" presId="urn:microsoft.com/office/officeart/2005/8/layout/chevron2"/>
    <dgm:cxn modelId="{0425976A-F319-4140-97F9-525F86963446}" type="presOf" srcId="{7BF0A478-DA74-4ED0-844F-B7C54B9FDD66}" destId="{E65C7B23-6C94-46B3-9DD1-A6AFF56A341E}" srcOrd="0" destOrd="0" presId="urn:microsoft.com/office/officeart/2005/8/layout/chevron2"/>
    <dgm:cxn modelId="{FC120CC2-3AE4-4B6E-B5E9-C78B7EAE0AF0}" type="presOf" srcId="{46A135CE-78E1-4540-B836-D8109638D9EC}" destId="{84029B3A-46AD-41C0-A38B-65BCF22942B4}" srcOrd="0" destOrd="0" presId="urn:microsoft.com/office/officeart/2005/8/layout/chevron2"/>
    <dgm:cxn modelId="{C644BCB5-5728-4B8D-BC95-48260D037817}" srcId="{7BF0A478-DA74-4ED0-844F-B7C54B9FDD66}" destId="{8BCB7B40-52A6-45B1-8D9B-0CAC17686745}" srcOrd="0" destOrd="0" parTransId="{2C763DF0-5E10-4635-A0DE-7EE70B94B229}" sibTransId="{61487B7A-2890-448D-AB3C-551BB363E2C5}"/>
    <dgm:cxn modelId="{246168A6-6058-465A-9F7E-D15704B754C5}" type="presParOf" srcId="{A8A7F328-9D6E-4D37-88B3-0A484E166543}" destId="{4CCF65D7-7C9A-4EA3-96A7-511D31EFD6BF}" srcOrd="0" destOrd="0" presId="urn:microsoft.com/office/officeart/2005/8/layout/chevron2"/>
    <dgm:cxn modelId="{127A09F4-3463-4D51-A46D-DEB73D3AE235}" type="presParOf" srcId="{4CCF65D7-7C9A-4EA3-96A7-511D31EFD6BF}" destId="{68201CEF-9278-44F9-89A2-FDFAFF604029}" srcOrd="0" destOrd="0" presId="urn:microsoft.com/office/officeart/2005/8/layout/chevron2"/>
    <dgm:cxn modelId="{667E6565-56E7-40FC-8948-840B27B74BB0}" type="presParOf" srcId="{4CCF65D7-7C9A-4EA3-96A7-511D31EFD6BF}" destId="{55BBC9DA-4F1A-486A-8300-B2239782E7D7}" srcOrd="1" destOrd="0" presId="urn:microsoft.com/office/officeart/2005/8/layout/chevron2"/>
    <dgm:cxn modelId="{9231F3DB-1385-4DFF-888E-5E9DD17B968F}" type="presParOf" srcId="{A8A7F328-9D6E-4D37-88B3-0A484E166543}" destId="{C93A140A-9345-474C-B167-8270BEFC6505}" srcOrd="1" destOrd="0" presId="urn:microsoft.com/office/officeart/2005/8/layout/chevron2"/>
    <dgm:cxn modelId="{84230CB3-BC45-466A-9A0D-3869CED46C38}" type="presParOf" srcId="{A8A7F328-9D6E-4D37-88B3-0A484E166543}" destId="{0F4BDC84-F943-4816-97D6-65B4753E63B4}" srcOrd="2" destOrd="0" presId="urn:microsoft.com/office/officeart/2005/8/layout/chevron2"/>
    <dgm:cxn modelId="{0DAF5A4C-588A-4B4C-9D19-E8425ADD8D9D}" type="presParOf" srcId="{0F4BDC84-F943-4816-97D6-65B4753E63B4}" destId="{E65C7B23-6C94-46B3-9DD1-A6AFF56A341E}" srcOrd="0" destOrd="0" presId="urn:microsoft.com/office/officeart/2005/8/layout/chevron2"/>
    <dgm:cxn modelId="{C5194DF4-26A3-48ED-BB36-177004ABF011}" type="presParOf" srcId="{0F4BDC84-F943-4816-97D6-65B4753E63B4}" destId="{2D0A0FAB-D658-4D2F-B095-131E8B71C560}" srcOrd="1" destOrd="0" presId="urn:microsoft.com/office/officeart/2005/8/layout/chevron2"/>
    <dgm:cxn modelId="{E2BFC79A-60F4-4AE7-9098-3CBEDD78280D}" type="presParOf" srcId="{A8A7F328-9D6E-4D37-88B3-0A484E166543}" destId="{A5E28276-BA23-4159-BFC6-E8E197C2F8EB}" srcOrd="3" destOrd="0" presId="urn:microsoft.com/office/officeart/2005/8/layout/chevron2"/>
    <dgm:cxn modelId="{04672E2F-2B32-48FF-963C-12692EA863E2}" type="presParOf" srcId="{A8A7F328-9D6E-4D37-88B3-0A484E166543}" destId="{8A5520F0-7283-42A0-B906-33FDC8EC00F1}" srcOrd="4" destOrd="0" presId="urn:microsoft.com/office/officeart/2005/8/layout/chevron2"/>
    <dgm:cxn modelId="{3259B5AA-9028-4A11-A109-416C96B5E899}" type="presParOf" srcId="{8A5520F0-7283-42A0-B906-33FDC8EC00F1}" destId="{84029B3A-46AD-41C0-A38B-65BCF22942B4}" srcOrd="0" destOrd="0" presId="urn:microsoft.com/office/officeart/2005/8/layout/chevron2"/>
    <dgm:cxn modelId="{E12897AC-BD6C-4FBD-9DEE-504B0581F67E}" type="presParOf" srcId="{8A5520F0-7283-42A0-B906-33FDC8EC00F1}" destId="{7D1764F7-C1F0-4587-A11A-EA3D3DD298E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01CEF-9278-44F9-89A2-FDFAFF604029}">
      <dsp:nvSpPr>
        <dsp:cNvPr id="0" name=""/>
        <dsp:cNvSpPr/>
      </dsp:nvSpPr>
      <dsp:spPr>
        <a:xfrm rot="5400000">
          <a:off x="-240186" y="242202"/>
          <a:ext cx="1601241" cy="112086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1</a:t>
          </a:r>
          <a:endParaRPr lang="en-US" sz="3100" kern="1200" dirty="0"/>
        </a:p>
      </dsp:txBody>
      <dsp:txXfrm rot="-5400000">
        <a:off x="1" y="562451"/>
        <a:ext cx="1120869" cy="480372"/>
      </dsp:txXfrm>
    </dsp:sp>
    <dsp:sp modelId="{55BBC9DA-4F1A-486A-8300-B2239782E7D7}">
      <dsp:nvSpPr>
        <dsp:cNvPr id="0" name=""/>
        <dsp:cNvSpPr/>
      </dsp:nvSpPr>
      <dsp:spPr>
        <a:xfrm rot="5400000">
          <a:off x="4497731" y="-3374845"/>
          <a:ext cx="1040807" cy="77945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Conflict between northern and southern counties was about unequal representation. </a:t>
          </a:r>
          <a:endParaRPr lang="en-US" sz="1800" kern="1200" dirty="0"/>
        </a:p>
      </dsp:txBody>
      <dsp:txXfrm rot="-5400000">
        <a:off x="1120870" y="52824"/>
        <a:ext cx="7743722" cy="939191"/>
      </dsp:txXfrm>
    </dsp:sp>
    <dsp:sp modelId="{E65C7B23-6C94-46B3-9DD1-A6AFF56A341E}">
      <dsp:nvSpPr>
        <dsp:cNvPr id="0" name=""/>
        <dsp:cNvSpPr/>
      </dsp:nvSpPr>
      <dsp:spPr>
        <a:xfrm rot="5400000">
          <a:off x="-240186" y="1649365"/>
          <a:ext cx="1601241" cy="112086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2</a:t>
          </a:r>
          <a:endParaRPr lang="en-US" sz="3100" kern="1200" dirty="0"/>
        </a:p>
      </dsp:txBody>
      <dsp:txXfrm rot="-5400000">
        <a:off x="1" y="1969614"/>
        <a:ext cx="1120869" cy="480372"/>
      </dsp:txXfrm>
    </dsp:sp>
    <dsp:sp modelId="{2D0A0FAB-D658-4D2F-B095-131E8B71C560}">
      <dsp:nvSpPr>
        <dsp:cNvPr id="0" name=""/>
        <dsp:cNvSpPr/>
      </dsp:nvSpPr>
      <dsp:spPr>
        <a:xfrm rot="5400000">
          <a:off x="4497731" y="-1967682"/>
          <a:ext cx="1040807" cy="77945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They raised quitrents in the north to equal those in the south.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Governor Johnston passed these laws by holding an Assembly meeting when bad weather prevented the Albemarle delegates from attending. </a:t>
          </a:r>
          <a:endParaRPr lang="en-US" sz="1800" kern="1200" dirty="0"/>
        </a:p>
      </dsp:txBody>
      <dsp:txXfrm rot="-5400000">
        <a:off x="1120870" y="1459987"/>
        <a:ext cx="7743722" cy="939191"/>
      </dsp:txXfrm>
    </dsp:sp>
    <dsp:sp modelId="{84029B3A-46AD-41C0-A38B-65BCF22942B4}">
      <dsp:nvSpPr>
        <dsp:cNvPr id="0" name=""/>
        <dsp:cNvSpPr/>
      </dsp:nvSpPr>
      <dsp:spPr>
        <a:xfrm rot="5400000">
          <a:off x="-240186" y="3056527"/>
          <a:ext cx="1601241" cy="112086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3</a:t>
          </a:r>
          <a:endParaRPr lang="en-US" sz="3100" kern="1200" dirty="0"/>
        </a:p>
      </dsp:txBody>
      <dsp:txXfrm rot="-5400000">
        <a:off x="1" y="3376776"/>
        <a:ext cx="1120869" cy="480372"/>
      </dsp:txXfrm>
    </dsp:sp>
    <dsp:sp modelId="{7D1764F7-C1F0-4587-A11A-EA3D3DD298E8}">
      <dsp:nvSpPr>
        <dsp:cNvPr id="0" name=""/>
        <dsp:cNvSpPr/>
      </dsp:nvSpPr>
      <dsp:spPr>
        <a:xfrm rot="5400000">
          <a:off x="4497731" y="-560520"/>
          <a:ext cx="1040807" cy="77945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People in Albemarle refused to follow the laws because they felt that the southern counties had passed them unfairly, at a meeting that did not have a quorum.</a:t>
          </a:r>
          <a:endParaRPr lang="en-US" sz="1800" kern="1200" dirty="0"/>
        </a:p>
      </dsp:txBody>
      <dsp:txXfrm rot="-5400000">
        <a:off x="1120870" y="2867149"/>
        <a:ext cx="7743722" cy="939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9BA706E-86E7-4B33-BE6F-040E605EF00E}" type="datetimeFigureOut">
              <a:rPr lang="en-US" smtClean="0"/>
              <a:t>7/17/15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1CE3A06-1437-406D-A6B8-237E708A5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64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DF056E-9C0C-4178-B129-4810DBBE9136}" type="datetimeFigureOut">
              <a:rPr lang="en-US" smtClean="0"/>
              <a:pPr/>
              <a:t>7/17/15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DA84A71-271C-4C78-B30E-6D90BC2CB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3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732A-5C8A-4410-83E6-60A4B79BE5E8}" type="datetimeFigureOut">
              <a:rPr lang="en-US" smtClean="0"/>
              <a:pPr/>
              <a:t>7/17/15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12F4-9578-4D1C-80EF-62B2C3DF1F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732A-5C8A-4410-83E6-60A4B79BE5E8}" type="datetimeFigureOut">
              <a:rPr lang="en-US" smtClean="0"/>
              <a:pPr/>
              <a:t>7/17/15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12F4-9578-4D1C-80EF-62B2C3DF1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732A-5C8A-4410-83E6-60A4B79BE5E8}" type="datetimeFigureOut">
              <a:rPr lang="en-US" smtClean="0"/>
              <a:pPr/>
              <a:t>7/17/15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12F4-9578-4D1C-80EF-62B2C3DF1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732A-5C8A-4410-83E6-60A4B79BE5E8}" type="datetimeFigureOut">
              <a:rPr lang="en-US" smtClean="0"/>
              <a:pPr/>
              <a:t>7/17/15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12F4-9578-4D1C-80EF-62B2C3DF1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732A-5C8A-4410-83E6-60A4B79BE5E8}" type="datetimeFigureOut">
              <a:rPr lang="en-US" smtClean="0"/>
              <a:pPr/>
              <a:t>7/17/15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53B12F4-9578-4D1C-80EF-62B2C3DF1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732A-5C8A-4410-83E6-60A4B79BE5E8}" type="datetimeFigureOut">
              <a:rPr lang="en-US" smtClean="0"/>
              <a:pPr/>
              <a:t>7/17/15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12F4-9578-4D1C-80EF-62B2C3DF1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732A-5C8A-4410-83E6-60A4B79BE5E8}" type="datetimeFigureOut">
              <a:rPr lang="en-US" smtClean="0"/>
              <a:pPr/>
              <a:t>7/17/15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12F4-9578-4D1C-80EF-62B2C3DF1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732A-5C8A-4410-83E6-60A4B79BE5E8}" type="datetimeFigureOut">
              <a:rPr lang="en-US" smtClean="0"/>
              <a:pPr/>
              <a:t>7/17/15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12F4-9578-4D1C-80EF-62B2C3DF1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732A-5C8A-4410-83E6-60A4B79BE5E8}" type="datetimeFigureOut">
              <a:rPr lang="en-US" smtClean="0"/>
              <a:pPr/>
              <a:t>7/17/15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12F4-9578-4D1C-80EF-62B2C3DF1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732A-5C8A-4410-83E6-60A4B79BE5E8}" type="datetimeFigureOut">
              <a:rPr lang="en-US" smtClean="0"/>
              <a:pPr/>
              <a:t>7/17/15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12F4-9578-4D1C-80EF-62B2C3DF1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732A-5C8A-4410-83E6-60A4B79BE5E8}" type="datetimeFigureOut">
              <a:rPr lang="en-US" smtClean="0"/>
              <a:pPr/>
              <a:t>7/17/15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12F4-9578-4D1C-80EF-62B2C3DF1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143732A-5C8A-4410-83E6-60A4B79BE5E8}" type="datetimeFigureOut">
              <a:rPr lang="en-US" smtClean="0"/>
              <a:pPr/>
              <a:t>7/17/15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53B12F4-9578-4D1C-80EF-62B2C3DF1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x-b2K_91wU" TargetMode="External"/><Relationship Id="rId4" Type="http://schemas.openxmlformats.org/officeDocument/2006/relationships/image" Target="../media/image38.jpeg"/><Relationship Id="rId5" Type="http://schemas.openxmlformats.org/officeDocument/2006/relationships/hyperlink" Target="http://www.learnnc.org/lp/multimedia/9886" TargetMode="External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meo.com/22396375" TargetMode="External"/><Relationship Id="rId3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earnnc.org/lp/multimedia/9919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earnnc.org/lp/editions/nchist-revolution/4242" TargetMode="External"/><Relationship Id="rId3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1-06 at 8.47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54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315200" cy="116205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Albemarle in revolt</a:t>
            </a:r>
            <a:endParaRPr lang="en-US" sz="4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0" y="1143000"/>
            <a:ext cx="3465513" cy="5334000"/>
          </a:xfrm>
        </p:spPr>
        <p:txBody>
          <a:bodyPr>
            <a:noAutofit/>
          </a:bodyPr>
          <a:lstStyle/>
          <a:p>
            <a:r>
              <a:rPr lang="en-US" sz="2200" b="1" dirty="0" smtClean="0"/>
              <a:t>The people of Albemarle called the Assembly a fraud and protested. They withdrew from the Assembly and even threatened to withdraw from the colony. For seven years, the north lived in anarchy, a complete absence of government. People refused to follow laws or pay taxes. The southern counties also refused to pay taxes.</a:t>
            </a:r>
            <a:endParaRPr lang="en-US" sz="2200" b="1" dirty="0"/>
          </a:p>
        </p:txBody>
      </p:sp>
      <p:pic>
        <p:nvPicPr>
          <p:cNvPr id="6" name="Content Placeholder 5" descr="rebellio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657600" y="1371600"/>
            <a:ext cx="5301297" cy="4953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95400"/>
            <a:ext cx="3008313" cy="64135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Reunion</a:t>
            </a:r>
            <a:br>
              <a:rPr lang="en-US" sz="3200" dirty="0" smtClean="0"/>
            </a:br>
            <a:r>
              <a:rPr lang="en-US" sz="3200" dirty="0" smtClean="0"/>
              <a:t>of North and South</a:t>
            </a:r>
            <a:endParaRPr lang="en-US" sz="3200" dirty="0"/>
          </a:p>
        </p:txBody>
      </p:sp>
      <p:pic>
        <p:nvPicPr>
          <p:cNvPr id="5" name="Content Placeholder 4" descr="aurthor dobb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464050" y="1051719"/>
            <a:ext cx="3917950" cy="5048558"/>
          </a:xfrm>
        </p:spPr>
      </p:pic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2362200"/>
            <a:ext cx="3886200" cy="40386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When Governor Johnston died;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b="1" dirty="0" smtClean="0"/>
              <a:t>Arthur Dobbs: </a:t>
            </a:r>
            <a:r>
              <a:rPr lang="en-US" sz="2800" dirty="0" smtClean="0"/>
              <a:t>became governor in 1752 and the Albemarle counties once again sent five representatives each to the Assembly.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05200" cy="116205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WHY IS RALEIGH OUR CAPITAL TODAY?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505200" cy="4602163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The city of Raleigh was purchased and created for the purpose of being the state’s capital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 Names Raleigh after Walter Raleigh, explorer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Purchased 1,000 acres of land from Joel Lane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March 30, 1792 it was official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-41443" b="-41443"/>
          <a:stretch>
            <a:fillRect/>
          </a:stretch>
        </p:blipFill>
        <p:spPr>
          <a:xfrm>
            <a:off x="4114800" y="-1219200"/>
            <a:ext cx="4572000" cy="585311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4191000"/>
            <a:ext cx="3469934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3124200"/>
            <a:ext cx="2971800" cy="22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11 at 5.3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1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Division between </a:t>
            </a:r>
            <a:br>
              <a:rPr lang="en-US" sz="4800" dirty="0" smtClean="0"/>
            </a:br>
            <a:r>
              <a:rPr lang="en-US" sz="4800" dirty="0" smtClean="0"/>
              <a:t>West and East</a:t>
            </a:r>
            <a:endParaRPr lang="en-US" sz="4800" dirty="0"/>
          </a:p>
        </p:txBody>
      </p:sp>
      <p:pic>
        <p:nvPicPr>
          <p:cNvPr id="8" name="Content Placeholder 4" descr="north-carol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676400"/>
            <a:ext cx="6774383" cy="4953000"/>
          </a:xfrm>
          <a:prstGeom prst="rect">
            <a:avLst/>
          </a:prstGeom>
        </p:spPr>
      </p:pic>
      <p:sp>
        <p:nvSpPr>
          <p:cNvPr id="9" name="Flowchart: Punched Tape 8"/>
          <p:cNvSpPr/>
          <p:nvPr/>
        </p:nvSpPr>
        <p:spPr>
          <a:xfrm rot="6796912">
            <a:off x="3075120" y="3808137"/>
            <a:ext cx="3311819" cy="248481"/>
          </a:xfrm>
          <a:prstGeom prst="flowChartPunchedTap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otched Right Arrow 9"/>
          <p:cNvSpPr/>
          <p:nvPr/>
        </p:nvSpPr>
        <p:spPr>
          <a:xfrm rot="1812739">
            <a:off x="865311" y="2797102"/>
            <a:ext cx="2134229" cy="381000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otched Right Arrow 10"/>
          <p:cNvSpPr/>
          <p:nvPr/>
        </p:nvSpPr>
        <p:spPr>
          <a:xfrm rot="11929506">
            <a:off x="6203841" y="4306436"/>
            <a:ext cx="1740408" cy="484632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1676400"/>
            <a:ext cx="15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Back country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(poor)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4800" y="4572000"/>
            <a:ext cx="100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Coastal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(rich)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New Governor in town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733800" cy="4602163"/>
          </a:xfrm>
        </p:spPr>
        <p:txBody>
          <a:bodyPr/>
          <a:lstStyle/>
          <a:p>
            <a:r>
              <a:rPr lang="en-US" sz="3600" dirty="0" smtClean="0"/>
              <a:t>Rise of </a:t>
            </a:r>
          </a:p>
          <a:p>
            <a:r>
              <a:rPr lang="en-US" sz="3600" dirty="0" smtClean="0"/>
              <a:t>William Tryon after the death of Arthur Dobbs.</a:t>
            </a:r>
          </a:p>
          <a:p>
            <a:endParaRPr lang="en-US" sz="3600" dirty="0" smtClean="0"/>
          </a:p>
          <a:p>
            <a:endParaRPr lang="en-US" dirty="0"/>
          </a:p>
        </p:txBody>
      </p:sp>
      <p:pic>
        <p:nvPicPr>
          <p:cNvPr id="5" name="Content Placeholder 4" descr="founder2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67200" y="533400"/>
            <a:ext cx="4572000" cy="5749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5687" y="3733800"/>
            <a:ext cx="3008313" cy="116205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TRYON PALACE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7" y="36286"/>
            <a:ext cx="4412343" cy="3336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-14514"/>
            <a:ext cx="4800600" cy="36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00400"/>
            <a:ext cx="5520905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915229"/>
            <a:ext cx="22098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47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Tryon Palace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Brick building trimmed in marble</a:t>
            </a:r>
          </a:p>
          <a:p>
            <a:r>
              <a:rPr lang="en-US" dirty="0" smtClean="0"/>
              <a:t>Assembly called it “truly elegant and noble.”</a:t>
            </a:r>
          </a:p>
          <a:p>
            <a:r>
              <a:rPr lang="en-US" dirty="0" smtClean="0"/>
              <a:t>Angered Westerners</a:t>
            </a:r>
          </a:p>
          <a:p>
            <a:pPr lvl="1"/>
            <a:r>
              <a:rPr lang="en-US" dirty="0" smtClean="0"/>
              <a:t>“Not one man in twenty…will ever see this famous house when built.”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9572" r="19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3721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Mostly English</a:t>
            </a:r>
          </a:p>
          <a:p>
            <a:r>
              <a:rPr lang="en-US" dirty="0" smtClean="0"/>
              <a:t>Enjoyed the comforts of civilized life</a:t>
            </a:r>
          </a:p>
          <a:p>
            <a:pPr lvl="1"/>
            <a:r>
              <a:rPr lang="en-US" dirty="0" smtClean="0"/>
              <a:t>Nice homes</a:t>
            </a:r>
          </a:p>
          <a:p>
            <a:pPr lvl="1"/>
            <a:r>
              <a:rPr lang="en-US" dirty="0" smtClean="0"/>
              <a:t>Furniture</a:t>
            </a:r>
          </a:p>
          <a:p>
            <a:pPr lvl="1"/>
            <a:r>
              <a:rPr lang="en-US" dirty="0" smtClean="0"/>
              <a:t>Imported Clothing</a:t>
            </a:r>
          </a:p>
          <a:p>
            <a:r>
              <a:rPr lang="en-US" dirty="0" smtClean="0"/>
              <a:t>Small group of wealthy planters and merchants</a:t>
            </a:r>
          </a:p>
          <a:p>
            <a:r>
              <a:rPr lang="en-US" dirty="0" smtClean="0"/>
              <a:t>Enslaved and indentured labor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8017" r="180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819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WEST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0256" r="2025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Mostly Scots-Irish and Germans</a:t>
            </a:r>
          </a:p>
          <a:p>
            <a:r>
              <a:rPr lang="en-US" dirty="0" smtClean="0"/>
              <a:t>Simple, small farmers with isolated land</a:t>
            </a:r>
          </a:p>
          <a:p>
            <a:r>
              <a:rPr lang="en-US" dirty="0" smtClean="0"/>
              <a:t>Lived in log cabins</a:t>
            </a:r>
          </a:p>
          <a:p>
            <a:r>
              <a:rPr lang="en-US" dirty="0" smtClean="0"/>
              <a:t>Operated life on a barter economy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3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06 at 8.48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4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/>
          <a:lstStyle/>
          <a:p>
            <a:r>
              <a:rPr lang="en-US" dirty="0" smtClean="0"/>
              <a:t>barter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1143000"/>
          </a:xfrm>
        </p:spPr>
        <p:txBody>
          <a:bodyPr/>
          <a:lstStyle/>
          <a:p>
            <a:pPr algn="ctr"/>
            <a:r>
              <a:rPr lang="en-US" b="1" dirty="0" smtClean="0"/>
              <a:t>an exchange of goods and services; this was used instead of specie (gold) in the back country</a:t>
            </a:r>
            <a:endParaRPr lang="en-US" b="1" dirty="0"/>
          </a:p>
        </p:txBody>
      </p:sp>
      <p:pic>
        <p:nvPicPr>
          <p:cNvPr id="4" name="Picture 3" descr="livinggreen18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2286000"/>
            <a:ext cx="4773386" cy="3285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7912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Western counties were still developing its people struggling and still used the barter system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this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709160"/>
          </a:xfrm>
        </p:spPr>
        <p:txBody>
          <a:bodyPr/>
          <a:lstStyle/>
          <a:p>
            <a:r>
              <a:rPr lang="en-US" dirty="0" smtClean="0"/>
              <a:t>Easterners:</a:t>
            </a:r>
          </a:p>
          <a:p>
            <a:pPr lvl="1"/>
            <a:r>
              <a:rPr lang="en-US" dirty="0" smtClean="0"/>
              <a:t>Superior Attitudes</a:t>
            </a:r>
          </a:p>
          <a:p>
            <a:pPr lvl="1"/>
            <a:r>
              <a:rPr lang="en-US" dirty="0" smtClean="0"/>
              <a:t>Believe in the Social Order</a:t>
            </a:r>
          </a:p>
          <a:p>
            <a:pPr lvl="1"/>
            <a:r>
              <a:rPr lang="en-US" dirty="0" smtClean="0"/>
              <a:t>Competition</a:t>
            </a:r>
          </a:p>
          <a:p>
            <a:r>
              <a:rPr lang="en-US" dirty="0" smtClean="0"/>
              <a:t>Westerners:</a:t>
            </a:r>
          </a:p>
          <a:p>
            <a:pPr lvl="1"/>
            <a:r>
              <a:rPr lang="en-US" dirty="0" smtClean="0"/>
              <a:t>Self-reliant</a:t>
            </a:r>
          </a:p>
          <a:p>
            <a:pPr lvl="1"/>
            <a:r>
              <a:rPr lang="en-US" dirty="0" smtClean="0"/>
              <a:t>Democratic</a:t>
            </a:r>
          </a:p>
          <a:p>
            <a:pPr lvl="1"/>
            <a:r>
              <a:rPr lang="en-US" dirty="0" smtClean="0"/>
              <a:t>See all people as equals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3124200"/>
            <a:ext cx="3691873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3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Unequal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00200"/>
            <a:ext cx="4648200" cy="47091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Representation in the Assembly was by county (NOT population)</a:t>
            </a:r>
          </a:p>
          <a:p>
            <a:r>
              <a:rPr lang="en-US" dirty="0" smtClean="0"/>
              <a:t>While the population grew in the backcountry, they had to create more counties</a:t>
            </a:r>
          </a:p>
          <a:p>
            <a:r>
              <a:rPr lang="en-US" dirty="0" smtClean="0"/>
              <a:t>To maintain control, the rich Easterners created more counties in the East whenever it created new western counties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44639">
            <a:off x="228600" y="2895600"/>
            <a:ext cx="3968279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4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Corrupt Officials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600200"/>
            <a:ext cx="4572000" cy="4709160"/>
          </a:xfrm>
        </p:spPr>
        <p:txBody>
          <a:bodyPr/>
          <a:lstStyle/>
          <a:p>
            <a:r>
              <a:rPr lang="en-US" dirty="0" smtClean="0"/>
              <a:t>Officials charged higher fees than allowed</a:t>
            </a:r>
          </a:p>
          <a:p>
            <a:r>
              <a:rPr lang="en-US" dirty="0" smtClean="0"/>
              <a:t>Backcountry had a lack of money</a:t>
            </a:r>
          </a:p>
          <a:p>
            <a:r>
              <a:rPr lang="en-US" dirty="0" smtClean="0"/>
              <a:t>Taxes/fees had to be paid in currency</a:t>
            </a:r>
          </a:p>
          <a:p>
            <a:pPr lvl="1"/>
            <a:r>
              <a:rPr lang="en-US" dirty="0" smtClean="0"/>
              <a:t>If you could not come up with the right currency, your land would be taken and auctioned off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447800"/>
            <a:ext cx="3937000" cy="207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733800"/>
            <a:ext cx="30353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9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Tipping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poll tax to pay for the governor’s new palace</a:t>
            </a:r>
          </a:p>
          <a:p>
            <a:r>
              <a:rPr lang="en-US" dirty="0" smtClean="0"/>
              <a:t>Taxed each person, poor or rich, the same rate</a:t>
            </a:r>
          </a:p>
          <a:p>
            <a:r>
              <a:rPr lang="en-US" dirty="0" smtClean="0"/>
              <a:t>Seemed unfair to the poor farmers of the West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137160" indent="0" algn="ctr">
              <a:buNone/>
            </a:pPr>
            <a:endParaRPr lang="en-US" dirty="0" smtClean="0"/>
          </a:p>
          <a:p>
            <a:pPr marL="137160" indent="0" algn="ctr">
              <a:buNone/>
            </a:pPr>
            <a:r>
              <a:rPr lang="en-US" dirty="0" smtClean="0"/>
              <a:t>“We are determined not to pay the Tax for the next three years, for the…Governor’s House. We want no such house.”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3048000"/>
            <a:ext cx="25908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9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11 at 5.35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" y="0"/>
            <a:ext cx="8994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1-14 at 5.30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5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229600" cy="1143000"/>
          </a:xfrm>
        </p:spPr>
        <p:txBody>
          <a:bodyPr/>
          <a:lstStyle/>
          <a:p>
            <a:r>
              <a:rPr lang="en-US" dirty="0" smtClean="0"/>
              <a:t>	Regulator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524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" b="1" dirty="0" smtClean="0"/>
              <a:t>a member of a western group created to prevent abuses of power </a:t>
            </a:r>
            <a:endParaRPr lang="en-US" sz="3000" b="1" dirty="0"/>
          </a:p>
        </p:txBody>
      </p:sp>
      <p:pic>
        <p:nvPicPr>
          <p:cNvPr id="4" name="Picture 3" descr="soldi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209800"/>
            <a:ext cx="8305800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609600"/>
            <a:ext cx="8534400" cy="116205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Edmund Fanning was the focus of the tension between east and west.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457200" y="1295400"/>
            <a:ext cx="3200400" cy="2666999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Fanning represented everything westerners despised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To his equal, he was charming; to the westerners, he was “cruel and domineering.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Fanning accused the Regulators of rioting.</a:t>
            </a:r>
            <a:endParaRPr lang="en-US" sz="2400" b="1" dirty="0"/>
          </a:p>
        </p:txBody>
      </p:sp>
      <p:pic>
        <p:nvPicPr>
          <p:cNvPr id="8" name="Content Placeholder 7" descr="Ef_pi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38600" y="1447800"/>
            <a:ext cx="4694869" cy="511859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228600"/>
            <a:ext cx="51816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When Fanning First To Orange Came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505200" y="1524000"/>
            <a:ext cx="5410200" cy="46021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When Fanning first to Orange came,</a:t>
            </a:r>
          </a:p>
          <a:p>
            <a:r>
              <a:rPr lang="en-US" sz="2400" b="1" dirty="0" smtClean="0"/>
              <a:t>He looked both pale and wan:</a:t>
            </a:r>
          </a:p>
          <a:p>
            <a:r>
              <a:rPr lang="en-US" sz="2400" b="1" dirty="0" smtClean="0"/>
              <a:t>An old patched coat was on his back,</a:t>
            </a:r>
          </a:p>
          <a:p>
            <a:r>
              <a:rPr lang="en-US" sz="2400" b="1" dirty="0" smtClean="0"/>
              <a:t>An old mare he rode on.</a:t>
            </a:r>
          </a:p>
          <a:p>
            <a:r>
              <a:rPr lang="en-US" sz="2400" b="1" dirty="0" smtClean="0"/>
              <a:t>Both man and mare weren’t worth five pounds,</a:t>
            </a:r>
          </a:p>
          <a:p>
            <a:r>
              <a:rPr lang="en-US" sz="2400" b="1" dirty="0" smtClean="0"/>
              <a:t>As I’ve been often told;</a:t>
            </a:r>
          </a:p>
          <a:p>
            <a:r>
              <a:rPr lang="en-US" sz="2400" b="1" dirty="0" smtClean="0"/>
              <a:t>But by his civil robberies,</a:t>
            </a:r>
          </a:p>
          <a:p>
            <a:r>
              <a:rPr lang="en-US" sz="2400" b="1" dirty="0" smtClean="0"/>
              <a:t>He’s laced his cat with gold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6363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06 at 8.48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02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Guilty of Extortion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53000" y="1295400"/>
            <a:ext cx="3733800" cy="50139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Regulators accused Fanning of extortion.</a:t>
            </a:r>
          </a:p>
          <a:p>
            <a:r>
              <a:rPr lang="en-US" dirty="0" smtClean="0"/>
              <a:t>Even though he was found guilty, he was given no punishment</a:t>
            </a:r>
          </a:p>
          <a:p>
            <a:r>
              <a:rPr lang="en-US" dirty="0" smtClean="0"/>
              <a:t>Governor Tryon upheld the decision, and the Regulators grew furious!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981200"/>
            <a:ext cx="4229043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18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Hillsborough Riot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7091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September 1770</a:t>
            </a:r>
          </a:p>
          <a:p>
            <a:r>
              <a:rPr lang="en-US" dirty="0" smtClean="0"/>
              <a:t>150 Regulators broke into the courthouse</a:t>
            </a:r>
          </a:p>
          <a:p>
            <a:r>
              <a:rPr lang="en-US" dirty="0" smtClean="0"/>
              <a:t>Drove the judge from the bench</a:t>
            </a:r>
          </a:p>
          <a:p>
            <a:r>
              <a:rPr lang="en-US" dirty="0" smtClean="0"/>
              <a:t>Dragged Fanning down the courthouse steps by his heels</a:t>
            </a:r>
          </a:p>
          <a:p>
            <a:r>
              <a:rPr lang="en-US" dirty="0" smtClean="0"/>
              <a:t>Whipped Fanning, looted his home, and smashed windows throughout the town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1371600"/>
            <a:ext cx="3713546" cy="271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4191000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2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Governor Tryon tells the Regulators to take a hike!</a:t>
            </a:r>
            <a:endParaRPr lang="en-US" dirty="0"/>
          </a:p>
        </p:txBody>
      </p:sp>
      <p:pic>
        <p:nvPicPr>
          <p:cNvPr id="4" name="Content Placeholder 3" descr="tryon regulator movem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905000"/>
            <a:ext cx="6527992" cy="430847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William Tryon heard this and decided to prevent them from marching to New Bern.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0" y="1752601"/>
            <a:ext cx="4497388" cy="1600200"/>
          </a:xfrm>
        </p:spPr>
        <p:txBody>
          <a:bodyPr>
            <a:normAutofit fontScale="92500"/>
          </a:bodyPr>
          <a:lstStyle/>
          <a:p>
            <a:r>
              <a:rPr lang="en-US" sz="2800" b="1" dirty="0" smtClean="0"/>
              <a:t>The farmers were poorly organized but willing to risk their lives.</a:t>
            </a:r>
            <a:endParaRPr lang="en-US" sz="28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025" y="1752601"/>
            <a:ext cx="4498975" cy="182880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/>
              <a:t>The Governor called on the trained Militia, mostly Highland Scots, to put down this tax rebellion.</a:t>
            </a:r>
            <a:endParaRPr lang="en-US" sz="2800" b="1" dirty="0"/>
          </a:p>
        </p:txBody>
      </p:sp>
      <p:pic>
        <p:nvPicPr>
          <p:cNvPr id="10" name="Picture 9" descr="http://farm1.static.flickr.com/83/254981074_b7fdc04dae.jpg?v=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6576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ttp://www.mohicanpress.com/images/colonialjoe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76600"/>
            <a:ext cx="341757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ttp://www.history.org/Foundation/journal/Summer08/power_slideshow/images/15.jpg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429000"/>
            <a:ext cx="22955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of Alamance 1771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70916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/>
              <a:t>fight between Tryon’s troops and the Regulators</a:t>
            </a:r>
            <a:endParaRPr lang="en-US" b="1" dirty="0"/>
          </a:p>
        </p:txBody>
      </p:sp>
      <p:pic>
        <p:nvPicPr>
          <p:cNvPr id="4" name="Picture 3" descr="alambat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2057400"/>
            <a:ext cx="7010400" cy="4240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of Alamance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709160"/>
          </a:xfrm>
        </p:spPr>
        <p:txBody>
          <a:bodyPr/>
          <a:lstStyle/>
          <a:p>
            <a:r>
              <a:rPr lang="en-US" dirty="0" smtClean="0"/>
              <a:t>Tryon demanded that the Regulators lay down their arms</a:t>
            </a:r>
          </a:p>
          <a:p>
            <a:r>
              <a:rPr lang="en-US" dirty="0" smtClean="0"/>
              <a:t>Regulators said, “Fire and be damned!”</a:t>
            </a:r>
            <a:endParaRPr lang="en-US" dirty="0"/>
          </a:p>
          <a:p>
            <a:r>
              <a:rPr lang="en-US" dirty="0" smtClean="0"/>
              <a:t>Battle raged for two hours until Tryon’s forces won out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371600"/>
            <a:ext cx="39624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3962400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4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Battle of Alamance;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44440"/>
            <a:ext cx="8915400" cy="181356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	Governor Tryon’s forces beat the Regulators in the Battle of Alamance in 1771; thousands were pardoned in exchange for allegiance to the colonial government.</a:t>
            </a:r>
          </a:p>
          <a:p>
            <a:pPr algn="ctr"/>
            <a:endParaRPr lang="en-US" dirty="0"/>
          </a:p>
        </p:txBody>
      </p:sp>
      <p:pic>
        <p:nvPicPr>
          <p:cNvPr id="4" name="Picture 3" descr="regulator grave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066800"/>
            <a:ext cx="85344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you think North Carolina history might have been different if the Regulators had won the battle of Alamance?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023360"/>
          </a:xfrm>
        </p:spPr>
        <p:txBody>
          <a:bodyPr/>
          <a:lstStyle/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3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16 at 2.10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27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Division </a:t>
            </a:r>
            <a:r>
              <a:rPr lang="en-US" sz="4800" smtClean="0"/>
              <a:t>Within North </a:t>
            </a:r>
            <a:r>
              <a:rPr lang="en-US" sz="4800" dirty="0" smtClean="0"/>
              <a:t>Carolina</a:t>
            </a:r>
            <a:endParaRPr lang="en-US" sz="4800" dirty="0"/>
          </a:p>
        </p:txBody>
      </p:sp>
      <p:pic>
        <p:nvPicPr>
          <p:cNvPr id="8" name="Content Placeholder 4" descr="north-carol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524000"/>
            <a:ext cx="6774383" cy="4953000"/>
          </a:xfrm>
          <a:prstGeom prst="rect">
            <a:avLst/>
          </a:prstGeom>
        </p:spPr>
      </p:pic>
      <p:sp>
        <p:nvSpPr>
          <p:cNvPr id="16" name="Notched Right Arrow 15"/>
          <p:cNvSpPr/>
          <p:nvPr/>
        </p:nvSpPr>
        <p:spPr>
          <a:xfrm rot="12168484">
            <a:off x="5268035" y="5196597"/>
            <a:ext cx="2140848" cy="484632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7" name="Notched Right Arrow 16"/>
          <p:cNvSpPr/>
          <p:nvPr/>
        </p:nvSpPr>
        <p:spPr>
          <a:xfrm rot="8639235">
            <a:off x="6552347" y="2595520"/>
            <a:ext cx="1465997" cy="473618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48600" y="1981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Albemarle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67600" y="5638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Cape Fear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Capital???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 permanent capital</a:t>
            </a:r>
          </a:p>
          <a:p>
            <a:r>
              <a:rPr lang="en-US" dirty="0" smtClean="0"/>
              <a:t>Lawmakers met wherever the Governor lived</a:t>
            </a:r>
          </a:p>
          <a:p>
            <a:r>
              <a:rPr lang="en-US" dirty="0" smtClean="0"/>
              <a:t>Records were rolled from places to place</a:t>
            </a:r>
          </a:p>
          <a:p>
            <a:r>
              <a:rPr lang="en-US" dirty="0" smtClean="0"/>
              <a:t>North and South complained whenever the governor moved outside their area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-23982" b="-23982"/>
          <a:stretch>
            <a:fillRect/>
          </a:stretch>
        </p:blipFill>
        <p:spPr>
          <a:xfrm>
            <a:off x="4435958" y="914400"/>
            <a:ext cx="4555642" cy="5410200"/>
          </a:xfrm>
        </p:spPr>
      </p:pic>
    </p:spTree>
    <p:extLst>
      <p:ext uri="{BB962C8B-B14F-4D97-AF65-F5344CB8AC3E}">
        <p14:creationId xmlns:p14="http://schemas.microsoft.com/office/powerpoint/2010/main" val="3832216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914400"/>
            <a:ext cx="3008313" cy="6858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Granville District</a:t>
            </a:r>
            <a:endParaRPr lang="en-US" sz="48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2"/>
          </p:nvPr>
        </p:nvSpPr>
        <p:spPr>
          <a:xfrm>
            <a:off x="533400" y="1524000"/>
            <a:ext cx="3657600" cy="4876799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When the Proprietors sold back their property to King Charles, all of them did, except for John Carteret, Earl Granville.  His parcel of land included a 60 mile strip across Carolina, this became the </a:t>
            </a:r>
            <a:r>
              <a:rPr lang="en-US" sz="2800" b="1" i="1" dirty="0" smtClean="0">
                <a:solidFill>
                  <a:srgbClr val="002060"/>
                </a:solidFill>
              </a:rPr>
              <a:t>Granville District</a:t>
            </a:r>
            <a:r>
              <a:rPr lang="en-US" sz="2800" dirty="0" smtClean="0">
                <a:solidFill>
                  <a:srgbClr val="002060"/>
                </a:solidFill>
              </a:rPr>
              <a:t>.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1" name="Content Placeholder 10" descr="180px-John_Carteret,_2__hrabia_Granvill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343400" y="304800"/>
            <a:ext cx="4343400" cy="6019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Conflict </a:t>
            </a:r>
            <a:r>
              <a:rPr lang="en-US" smtClean="0"/>
              <a:t>and Chaos</a:t>
            </a:r>
            <a:endParaRPr lang="en-US" dirty="0"/>
          </a:p>
        </p:txBody>
      </p:sp>
      <p:graphicFrame>
        <p:nvGraphicFramePr>
          <p:cNvPr id="13" name="Diagram 12"/>
          <p:cNvGraphicFramePr/>
          <p:nvPr/>
        </p:nvGraphicFramePr>
        <p:xfrm>
          <a:off x="228600" y="1219200"/>
          <a:ext cx="8915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/>
          <p:cNvSpPr/>
          <p:nvPr/>
        </p:nvSpPr>
        <p:spPr>
          <a:xfrm>
            <a:off x="1828800" y="5486400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What does this lead to?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Anarchy</a:t>
            </a:r>
            <a:br>
              <a:rPr lang="en-US" dirty="0" smtClean="0"/>
            </a:br>
            <a:r>
              <a:rPr lang="en-US" sz="2700" dirty="0" smtClean="0"/>
              <a:t>The complete absence of government, including law enforcement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6" descr="12cronulla_wideweb__470x415,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00200"/>
            <a:ext cx="6172199" cy="470852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14351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What is Anarchy in the 1700’s</a:t>
            </a:r>
            <a:endParaRPr lang="en-US" sz="4000" dirty="0"/>
          </a:p>
        </p:txBody>
      </p:sp>
      <p:pic>
        <p:nvPicPr>
          <p:cNvPr id="9" name="Content Placeholder 8" descr="anarchy primary source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600200"/>
            <a:ext cx="7848600" cy="44196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4378</TotalTime>
  <Words>956</Words>
  <Application>Microsoft Macintosh PowerPoint</Application>
  <PresentationFormat>On-screen Show (4:3)</PresentationFormat>
  <Paragraphs>126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Apex</vt:lpstr>
      <vt:lpstr>PowerPoint Presentation</vt:lpstr>
      <vt:lpstr>PowerPoint Presentation</vt:lpstr>
      <vt:lpstr>PowerPoint Presentation</vt:lpstr>
      <vt:lpstr>Division Within North Carolina</vt:lpstr>
      <vt:lpstr>No Capital???</vt:lpstr>
      <vt:lpstr>Granville District</vt:lpstr>
      <vt:lpstr>Conflict and Chaos</vt:lpstr>
      <vt:lpstr>Anarchy The complete absence of government, including law enforcement  </vt:lpstr>
      <vt:lpstr>What is Anarchy in the 1700’s</vt:lpstr>
      <vt:lpstr>Albemarle in revolt</vt:lpstr>
      <vt:lpstr>Reunion of North and South</vt:lpstr>
      <vt:lpstr>WHY IS RALEIGH OUR CAPITAL TODAY?</vt:lpstr>
      <vt:lpstr>PowerPoint Presentation</vt:lpstr>
      <vt:lpstr>Division between  West and East</vt:lpstr>
      <vt:lpstr>New Governor in town</vt:lpstr>
      <vt:lpstr>TRYON PALACE</vt:lpstr>
      <vt:lpstr>Tryon Palace</vt:lpstr>
      <vt:lpstr>THE EAST</vt:lpstr>
      <vt:lpstr>THE WEST</vt:lpstr>
      <vt:lpstr>barter system</vt:lpstr>
      <vt:lpstr>Why does this matter?</vt:lpstr>
      <vt:lpstr>Unequal Representation</vt:lpstr>
      <vt:lpstr>Corrupt Officials</vt:lpstr>
      <vt:lpstr>Tipping Point</vt:lpstr>
      <vt:lpstr>PowerPoint Presentation</vt:lpstr>
      <vt:lpstr>PowerPoint Presentation</vt:lpstr>
      <vt:lpstr> Regulator</vt:lpstr>
      <vt:lpstr>Edmund Fanning was the focus of the tension between east and west. </vt:lpstr>
      <vt:lpstr>When Fanning First To Orange Came</vt:lpstr>
      <vt:lpstr>Guilty of Extortion</vt:lpstr>
      <vt:lpstr>Hillsborough Riot</vt:lpstr>
      <vt:lpstr>Governor Tryon tells the Regulators to take a hike!</vt:lpstr>
      <vt:lpstr>William Tryon heard this and decided to prevent them from marching to New Bern.</vt:lpstr>
      <vt:lpstr>Battle of Alamance 1771</vt:lpstr>
      <vt:lpstr>Battle of Alamance</vt:lpstr>
      <vt:lpstr>Battle of Alamance; Outcome</vt:lpstr>
      <vt:lpstr>How do you think North Carolina history might have been different if the Regulators had won the battle of Alamance?</vt:lpstr>
      <vt:lpstr>PowerPoint Presentation</vt:lpstr>
    </vt:vector>
  </TitlesOfParts>
  <Company>Kannapolis City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 we have a North and South Carolina?</dc:title>
  <dc:creator>KCS</dc:creator>
  <cp:lastModifiedBy>Durham Public Schools</cp:lastModifiedBy>
  <cp:revision>132</cp:revision>
  <cp:lastPrinted>2014-11-13T18:13:21Z</cp:lastPrinted>
  <dcterms:created xsi:type="dcterms:W3CDTF">2008-09-30T12:07:00Z</dcterms:created>
  <dcterms:modified xsi:type="dcterms:W3CDTF">2015-07-18T22:22:33Z</dcterms:modified>
</cp:coreProperties>
</file>