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handoutMasterIdLst>
    <p:handoutMasterId r:id="rId56"/>
  </p:handoutMasterIdLst>
  <p:sldIdLst>
    <p:sldId id="256" r:id="rId2"/>
    <p:sldId id="259" r:id="rId3"/>
    <p:sldId id="285" r:id="rId4"/>
    <p:sldId id="257" r:id="rId5"/>
    <p:sldId id="287" r:id="rId6"/>
    <p:sldId id="309" r:id="rId7"/>
    <p:sldId id="258" r:id="rId8"/>
    <p:sldId id="288" r:id="rId9"/>
    <p:sldId id="260" r:id="rId10"/>
    <p:sldId id="261" r:id="rId11"/>
    <p:sldId id="310" r:id="rId12"/>
    <p:sldId id="290" r:id="rId13"/>
    <p:sldId id="262" r:id="rId14"/>
    <p:sldId id="283" r:id="rId15"/>
    <p:sldId id="307" r:id="rId16"/>
    <p:sldId id="263" r:id="rId17"/>
    <p:sldId id="284" r:id="rId18"/>
    <p:sldId id="264" r:id="rId19"/>
    <p:sldId id="265" r:id="rId20"/>
    <p:sldId id="291" r:id="rId21"/>
    <p:sldId id="266" r:id="rId22"/>
    <p:sldId id="292" r:id="rId23"/>
    <p:sldId id="267" r:id="rId24"/>
    <p:sldId id="293" r:id="rId25"/>
    <p:sldId id="268" r:id="rId26"/>
    <p:sldId id="294" r:id="rId27"/>
    <p:sldId id="269" r:id="rId28"/>
    <p:sldId id="271" r:id="rId29"/>
    <p:sldId id="295" r:id="rId30"/>
    <p:sldId id="272" r:id="rId31"/>
    <p:sldId id="296" r:id="rId32"/>
    <p:sldId id="273" r:id="rId33"/>
    <p:sldId id="297" r:id="rId34"/>
    <p:sldId id="274" r:id="rId35"/>
    <p:sldId id="298" r:id="rId36"/>
    <p:sldId id="270" r:id="rId37"/>
    <p:sldId id="299" r:id="rId38"/>
    <p:sldId id="275" r:id="rId39"/>
    <p:sldId id="276" r:id="rId40"/>
    <p:sldId id="300" r:id="rId41"/>
    <p:sldId id="301" r:id="rId42"/>
    <p:sldId id="278" r:id="rId43"/>
    <p:sldId id="302" r:id="rId44"/>
    <p:sldId id="303" r:id="rId45"/>
    <p:sldId id="279" r:id="rId46"/>
    <p:sldId id="304" r:id="rId47"/>
    <p:sldId id="280" r:id="rId48"/>
    <p:sldId id="305" r:id="rId49"/>
    <p:sldId id="306" r:id="rId50"/>
    <p:sldId id="277" r:id="rId51"/>
    <p:sldId id="281" r:id="rId52"/>
    <p:sldId id="308" r:id="rId53"/>
    <p:sldId id="286" r:id="rId54"/>
    <p:sldId id="282" r:id="rId5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3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706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706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188F4F8-FE3B-41D1-BF33-9232DCD3F7D4}" type="slidenum">
              <a:rPr lang="en-US"/>
              <a:pPr/>
              <a:t>‹#›</a:t>
            </a:fld>
            <a:endParaRPr lang="en-US"/>
          </a:p>
        </p:txBody>
      </p:sp>
    </p:spTree>
    <p:extLst>
      <p:ext uri="{BB962C8B-B14F-4D97-AF65-F5344CB8AC3E}">
        <p14:creationId xmlns:p14="http://schemas.microsoft.com/office/powerpoint/2010/main" val="23995342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7890" name="Group 2"/>
          <p:cNvGrpSpPr>
            <a:grpSpLocks/>
          </p:cNvGrpSpPr>
          <p:nvPr/>
        </p:nvGrpSpPr>
        <p:grpSpPr bwMode="auto">
          <a:xfrm>
            <a:off x="-3175" y="2438400"/>
            <a:ext cx="9147175" cy="1063625"/>
            <a:chOff x="-2" y="1536"/>
            <a:chExt cx="5762" cy="670"/>
          </a:xfrm>
        </p:grpSpPr>
        <p:grpSp>
          <p:nvGrpSpPr>
            <p:cNvPr id="37891" name="Group 3"/>
            <p:cNvGrpSpPr>
              <a:grpSpLocks/>
            </p:cNvGrpSpPr>
            <p:nvPr/>
          </p:nvGrpSpPr>
          <p:grpSpPr bwMode="auto">
            <a:xfrm flipH="1">
              <a:off x="-2" y="1562"/>
              <a:ext cx="5762" cy="638"/>
              <a:chOff x="-2" y="1562"/>
              <a:chExt cx="5762" cy="638"/>
            </a:xfrm>
          </p:grpSpPr>
          <p:sp>
            <p:nvSpPr>
              <p:cNvPr id="37892"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37893"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37894"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37895"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37896"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37897"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7898"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37899"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37900"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37901"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37902"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37903"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7904"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37905"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37906"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37907"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37908"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37909"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7910"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37911"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endParaRPr lang="en-US"/>
            </a:p>
          </p:txBody>
        </p:sp>
        <p:sp>
          <p:nvSpPr>
            <p:cNvPr id="37912"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endParaRPr lang="en-US"/>
            </a:p>
          </p:txBody>
        </p:sp>
      </p:grpSp>
      <p:sp>
        <p:nvSpPr>
          <p:cNvPr id="37913"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37914"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US"/>
              <a:t>Click to edit Master subtitle style</a:t>
            </a:r>
          </a:p>
        </p:txBody>
      </p:sp>
      <p:sp>
        <p:nvSpPr>
          <p:cNvPr id="37915"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p>
        </p:txBody>
      </p:sp>
      <p:sp>
        <p:nvSpPr>
          <p:cNvPr id="37916" name="Rectangle 28"/>
          <p:cNvSpPr>
            <a:spLocks noGrp="1" noChangeArrowheads="1"/>
          </p:cNvSpPr>
          <p:nvPr>
            <p:ph type="ftr" sz="quarter" idx="3"/>
          </p:nvPr>
        </p:nvSpPr>
        <p:spPr/>
        <p:txBody>
          <a:bodyPr/>
          <a:lstStyle>
            <a:lvl1pPr>
              <a:defRPr>
                <a:solidFill>
                  <a:srgbClr val="000000"/>
                </a:solidFill>
              </a:defRPr>
            </a:lvl1pPr>
          </a:lstStyle>
          <a:p>
            <a:endParaRPr lang="en-US"/>
          </a:p>
        </p:txBody>
      </p:sp>
      <p:sp>
        <p:nvSpPr>
          <p:cNvPr id="37917" name="Rectangle 29"/>
          <p:cNvSpPr>
            <a:spLocks noGrp="1" noChangeArrowheads="1"/>
          </p:cNvSpPr>
          <p:nvPr>
            <p:ph type="sldNum" sz="quarter" idx="4"/>
          </p:nvPr>
        </p:nvSpPr>
        <p:spPr/>
        <p:txBody>
          <a:bodyPr/>
          <a:lstStyle>
            <a:lvl1pPr>
              <a:defRPr>
                <a:solidFill>
                  <a:srgbClr val="000000"/>
                </a:solidFill>
              </a:defRPr>
            </a:lvl1pPr>
          </a:lstStyle>
          <a:p>
            <a:fld id="{FB191753-1394-4176-B6EE-EEC77EB14EC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4288ED-6EAB-42D3-9E97-7239A542FC3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732BFC-9DDF-48AD-B5CB-9BC51CC7840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749769-234E-40CD-B89D-5C2BAA27E44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448857-D8DC-4EA8-B372-D22F9F8E71C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825589-5F38-47BF-A4AD-65A3150406D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27B8A6-DFD8-4E04-B2A9-DEDA7E0F808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5F91672-142F-4063-B274-04DCFC5A24E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D281FE-BF89-45BA-8B9A-0591AB6C520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AC59FA-9578-47B0-B47B-899C0DEC040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44BAC6-2B67-429C-BD2D-36AE69974D1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4763"/>
            <a:ext cx="1063625" cy="6858001"/>
            <a:chOff x="0" y="-3"/>
            <a:chExt cx="670" cy="4320"/>
          </a:xfrm>
        </p:grpSpPr>
        <p:grpSp>
          <p:nvGrpSpPr>
            <p:cNvPr id="36867" name="Group 3"/>
            <p:cNvGrpSpPr>
              <a:grpSpLocks/>
            </p:cNvGrpSpPr>
            <p:nvPr/>
          </p:nvGrpSpPr>
          <p:grpSpPr bwMode="auto">
            <a:xfrm rot="16200000" flipH="1">
              <a:off x="-1815" y="1838"/>
              <a:ext cx="4320" cy="638"/>
              <a:chOff x="-2" y="1562"/>
              <a:chExt cx="5762" cy="638"/>
            </a:xfrm>
          </p:grpSpPr>
          <p:sp>
            <p:nvSpPr>
              <p:cNvPr id="36868" name="Freeform 4"/>
              <p:cNvSpPr>
                <a:spLocks/>
              </p:cNvSpPr>
              <p:nvPr/>
            </p:nvSpPr>
            <p:spPr bwMode="ltGray">
              <a:xfrm rot="-5400000">
                <a:off x="2559"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endParaRPr lang="en-US"/>
              </a:p>
            </p:txBody>
          </p:sp>
          <p:sp>
            <p:nvSpPr>
              <p:cNvPr id="36869"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3687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endParaRPr lang="en-US"/>
              </a:p>
            </p:txBody>
          </p:sp>
          <p:sp>
            <p:nvSpPr>
              <p:cNvPr id="36871" name="Freeform 7"/>
              <p:cNvSpPr>
                <a:spLocks/>
              </p:cNvSpPr>
              <p:nvPr/>
            </p:nvSpPr>
            <p:spPr bwMode="ltGray">
              <a:xfrm rot="-5400000">
                <a:off x="-57"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endParaRPr lang="en-US"/>
              </a:p>
            </p:txBody>
          </p:sp>
          <p:sp>
            <p:nvSpPr>
              <p:cNvPr id="3687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endParaRPr lang="en-US"/>
              </a:p>
            </p:txBody>
          </p:sp>
          <p:sp>
            <p:nvSpPr>
              <p:cNvPr id="3687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6874" name="Freeform 10"/>
              <p:cNvSpPr>
                <a:spLocks/>
              </p:cNvSpPr>
              <p:nvPr/>
            </p:nvSpPr>
            <p:spPr bwMode="ltGray">
              <a:xfrm rot="-5400000">
                <a:off x="156" y="1726"/>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sp>
            <p:nvSpPr>
              <p:cNvPr id="36875" name="Freeform 11"/>
              <p:cNvSpPr>
                <a:spLocks/>
              </p:cNvSpPr>
              <p:nvPr/>
            </p:nvSpPr>
            <p:spPr bwMode="ltGray">
              <a:xfrm rot="-5400000">
                <a:off x="3211"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endParaRPr lang="en-US"/>
              </a:p>
            </p:txBody>
          </p:sp>
          <p:sp>
            <p:nvSpPr>
              <p:cNvPr id="3687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endParaRPr lang="en-US"/>
              </a:p>
            </p:txBody>
          </p:sp>
          <p:sp>
            <p:nvSpPr>
              <p:cNvPr id="36877" name="Freeform 13"/>
              <p:cNvSpPr>
                <a:spLocks/>
              </p:cNvSpPr>
              <p:nvPr/>
            </p:nvSpPr>
            <p:spPr bwMode="ltGray">
              <a:xfrm rot="-5400000">
                <a:off x="1830"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endParaRPr lang="en-US"/>
              </a:p>
            </p:txBody>
          </p:sp>
          <p:sp>
            <p:nvSpPr>
              <p:cNvPr id="3687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endParaRPr lang="en-US"/>
              </a:p>
            </p:txBody>
          </p:sp>
          <p:sp>
            <p:nvSpPr>
              <p:cNvPr id="36879" name="Freeform 15"/>
              <p:cNvSpPr>
                <a:spLocks/>
              </p:cNvSpPr>
              <p:nvPr/>
            </p:nvSpPr>
            <p:spPr bwMode="ltGray">
              <a:xfrm rot="-5400000">
                <a:off x="2330"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688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endParaRPr lang="en-US"/>
              </a:p>
            </p:txBody>
          </p:sp>
          <p:sp>
            <p:nvSpPr>
              <p:cNvPr id="36881" name="Freeform 17"/>
              <p:cNvSpPr>
                <a:spLocks/>
              </p:cNvSpPr>
              <p:nvPr/>
            </p:nvSpPr>
            <p:spPr bwMode="ltGray">
              <a:xfrm rot="-5400000">
                <a:off x="4077"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endParaRPr lang="en-US"/>
              </a:p>
            </p:txBody>
          </p:sp>
          <p:sp>
            <p:nvSpPr>
              <p:cNvPr id="3688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endParaRPr lang="en-US"/>
              </a:p>
            </p:txBody>
          </p:sp>
          <p:sp>
            <p:nvSpPr>
              <p:cNvPr id="36883" name="Freeform 19"/>
              <p:cNvSpPr>
                <a:spLocks/>
              </p:cNvSpPr>
              <p:nvPr/>
            </p:nvSpPr>
            <p:spPr bwMode="ltGray">
              <a:xfrm rot="-5400000">
                <a:off x="4584" y="174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endParaRPr lang="en-US"/>
              </a:p>
            </p:txBody>
          </p:sp>
          <p:sp>
            <p:nvSpPr>
              <p:cNvPr id="3688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endParaRPr lang="en-US"/>
              </a:p>
            </p:txBody>
          </p:sp>
          <p:sp>
            <p:nvSpPr>
              <p:cNvPr id="36885" name="Freeform 21"/>
              <p:cNvSpPr>
                <a:spLocks/>
              </p:cNvSpPr>
              <p:nvPr/>
            </p:nvSpPr>
            <p:spPr bwMode="ltGray">
              <a:xfrm rot="-5400000">
                <a:off x="5084" y="1694"/>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endParaRPr lang="en-US"/>
              </a:p>
            </p:txBody>
          </p:sp>
          <p:sp>
            <p:nvSpPr>
              <p:cNvPr id="3688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endParaRPr lang="en-US"/>
              </a:p>
            </p:txBody>
          </p:sp>
        </p:grpSp>
        <p:sp>
          <p:nvSpPr>
            <p:cNvPr id="36887"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endParaRPr lang="en-US"/>
            </a:p>
          </p:txBody>
        </p:sp>
        <p:sp>
          <p:nvSpPr>
            <p:cNvPr id="36888"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endParaRPr lang="en-US"/>
            </a:p>
          </p:txBody>
        </p:sp>
      </p:grpSp>
      <p:sp>
        <p:nvSpPr>
          <p:cNvPr id="36889"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90"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91"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latin typeface="+mn-lt"/>
              </a:defRPr>
            </a:lvl1pPr>
          </a:lstStyle>
          <a:p>
            <a:endParaRPr lang="en-US"/>
          </a:p>
        </p:txBody>
      </p:sp>
      <p:sp>
        <p:nvSpPr>
          <p:cNvPr id="36892"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n-US"/>
          </a:p>
        </p:txBody>
      </p:sp>
      <p:sp>
        <p:nvSpPr>
          <p:cNvPr id="36893"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8798445F-9BB4-423B-B438-87E840D19DA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africanamericans.com/CongressofRacialEquality.htm" TargetMode="External"/><Relationship Id="rId3"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6.xml"/><Relationship Id="rId2"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6.xml"/><Relationship Id="rId2" Type="http://schemas.openxmlformats.org/officeDocument/2006/relationships/image" Target="../media/image4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jpeg"/><Relationship Id="rId3" Type="http://schemas.openxmlformats.org/officeDocument/2006/relationships/image" Target="../media/image4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jpeg"/><Relationship Id="rId3" Type="http://schemas.openxmlformats.org/officeDocument/2006/relationships/image" Target="../media/image4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 Id="rId3" Type="http://schemas.openxmlformats.org/officeDocument/2006/relationships/image" Target="../media/image5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jpeg"/><Relationship Id="rId3" Type="http://schemas.openxmlformats.org/officeDocument/2006/relationships/image" Target="../media/image5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772400" cy="2835275"/>
          </a:xfrm>
        </p:spPr>
        <p:txBody>
          <a:bodyPr/>
          <a:lstStyle/>
          <a:p>
            <a:r>
              <a:rPr lang="en-US" sz="6000"/>
              <a:t>The African American Struggle in the 20</a:t>
            </a:r>
            <a:r>
              <a:rPr lang="en-US" sz="6000" baseline="30000"/>
              <a:t>th</a:t>
            </a:r>
            <a:r>
              <a:rPr lang="en-US" sz="6000"/>
              <a:t> Century</a:t>
            </a:r>
          </a:p>
        </p:txBody>
      </p:sp>
      <p:sp>
        <p:nvSpPr>
          <p:cNvPr id="2051" name="Rectangle 3"/>
          <p:cNvSpPr>
            <a:spLocks noGrp="1" noChangeArrowheads="1"/>
          </p:cNvSpPr>
          <p:nvPr>
            <p:ph type="subTitle" idx="1"/>
          </p:nvPr>
        </p:nvSpPr>
        <p:spPr>
          <a:xfrm>
            <a:off x="0" y="4191000"/>
            <a:ext cx="7596188" cy="1752600"/>
          </a:xfrm>
        </p:spPr>
        <p:txBody>
          <a:bodyPr/>
          <a:lstStyle/>
          <a:p>
            <a:pPr marL="609600" indent="-609600">
              <a:buFontTx/>
              <a:buAutoNum type="arabicPeriod"/>
            </a:pPr>
            <a:r>
              <a:rPr lang="en-US"/>
              <a:t>Life After Reconstruction 1877-1940’s</a:t>
            </a:r>
          </a:p>
          <a:p>
            <a:pPr marL="609600" indent="-609600">
              <a:buFontTx/>
              <a:buAutoNum type="arabicPeriod"/>
            </a:pPr>
            <a:r>
              <a:rPr lang="en-US"/>
              <a:t>The Civil Rights Movement 1950’s and 1960’s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73163" y="500063"/>
            <a:ext cx="7772400" cy="1052512"/>
          </a:xfrm>
        </p:spPr>
        <p:txBody>
          <a:bodyPr/>
          <a:lstStyle/>
          <a:p>
            <a:r>
              <a:rPr lang="en-US" sz="4000" dirty="0"/>
              <a:t>How did racist people in the South respond to the changes to the Constitution?</a:t>
            </a:r>
          </a:p>
        </p:txBody>
      </p:sp>
      <p:sp>
        <p:nvSpPr>
          <p:cNvPr id="7171" name="Rectangle 3"/>
          <p:cNvSpPr>
            <a:spLocks noGrp="1" noChangeArrowheads="1"/>
          </p:cNvSpPr>
          <p:nvPr>
            <p:ph type="body" idx="1"/>
          </p:nvPr>
        </p:nvSpPr>
        <p:spPr/>
        <p:txBody>
          <a:bodyPr/>
          <a:lstStyle/>
          <a:p>
            <a:r>
              <a:rPr lang="en-US" b="1" u="sng" dirty="0"/>
              <a:t>Intimidation</a:t>
            </a:r>
          </a:p>
          <a:p>
            <a:pPr lvl="1"/>
            <a:r>
              <a:rPr lang="en-US" dirty="0"/>
              <a:t>KKK threatens African Americans who vote and any white people who help them</a:t>
            </a:r>
          </a:p>
          <a:p>
            <a:pPr lvl="1"/>
            <a:r>
              <a:rPr lang="en-US" dirty="0"/>
              <a:t>Widespread </a:t>
            </a:r>
            <a:r>
              <a:rPr lang="en-US" dirty="0" err="1"/>
              <a:t>lynchings</a:t>
            </a:r>
            <a:r>
              <a:rPr lang="en-US" dirty="0"/>
              <a:t> in the South</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a:r>
              <a:rPr lang="en-US"/>
              <a:t>The Ku Klux Klan</a:t>
            </a:r>
          </a:p>
        </p:txBody>
      </p:sp>
      <p:pic>
        <p:nvPicPr>
          <p:cNvPr id="72708" name="Picture 4" descr="http://images.buzznet.com/assets/users6/amethyst23/default/gallery-msg-1109291359-2.jpg"/>
          <p:cNvPicPr>
            <a:picLocks noChangeAspect="1" noChangeArrowheads="1"/>
          </p:cNvPicPr>
          <p:nvPr/>
        </p:nvPicPr>
        <p:blipFill>
          <a:blip r:embed="rId2" cstate="print"/>
          <a:srcRect/>
          <a:stretch>
            <a:fillRect/>
          </a:stretch>
        </p:blipFill>
        <p:spPr bwMode="auto">
          <a:xfrm>
            <a:off x="2286000" y="1828800"/>
            <a:ext cx="4572000" cy="4572000"/>
          </a:xfrm>
          <a:prstGeom prst="rect">
            <a:avLst/>
          </a:prstGeom>
          <a:solidFill>
            <a:schemeClr val="tx1"/>
          </a:soli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90600" y="304800"/>
            <a:ext cx="4724400" cy="1143000"/>
          </a:xfrm>
        </p:spPr>
        <p:txBody>
          <a:bodyPr/>
          <a:lstStyle/>
          <a:p>
            <a:r>
              <a:rPr lang="en-US"/>
              <a:t>Lynchings in the South</a:t>
            </a:r>
          </a:p>
        </p:txBody>
      </p:sp>
      <p:pic>
        <p:nvPicPr>
          <p:cNvPr id="47108" name="Picture 4" descr="http://www.mereislam.info/images/Lynching-in-America_Florida-1935.jpg"/>
          <p:cNvPicPr>
            <a:picLocks noChangeAspect="1" noChangeArrowheads="1"/>
          </p:cNvPicPr>
          <p:nvPr/>
        </p:nvPicPr>
        <p:blipFill>
          <a:blip r:embed="rId2" cstate="print"/>
          <a:srcRect/>
          <a:stretch>
            <a:fillRect/>
          </a:stretch>
        </p:blipFill>
        <p:spPr bwMode="auto">
          <a:xfrm>
            <a:off x="5791200" y="0"/>
            <a:ext cx="4686300" cy="6858000"/>
          </a:xfrm>
          <a:prstGeom prst="rect">
            <a:avLst/>
          </a:prstGeom>
          <a:noFill/>
        </p:spPr>
      </p:pic>
      <p:pic>
        <p:nvPicPr>
          <p:cNvPr id="47109" name="Picture 5" descr="http://digitaljournalist.org/issue0309/images/life/lynching.jpg"/>
          <p:cNvPicPr>
            <a:picLocks noChangeAspect="1" noChangeArrowheads="1"/>
          </p:cNvPicPr>
          <p:nvPr/>
        </p:nvPicPr>
        <p:blipFill>
          <a:blip r:embed="rId3" cstate="print"/>
          <a:srcRect/>
          <a:stretch>
            <a:fillRect/>
          </a:stretch>
        </p:blipFill>
        <p:spPr bwMode="auto">
          <a:xfrm>
            <a:off x="0" y="1447800"/>
            <a:ext cx="6172200" cy="51212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830263"/>
            <a:ext cx="7772400" cy="1311275"/>
          </a:xfrm>
        </p:spPr>
        <p:txBody>
          <a:bodyPr/>
          <a:lstStyle/>
          <a:p>
            <a:pPr algn="ctr"/>
            <a:r>
              <a:rPr lang="en-US" sz="4000"/>
              <a:t>So, what was the effect of all of this on African Americans?</a:t>
            </a:r>
          </a:p>
        </p:txBody>
      </p:sp>
      <p:sp>
        <p:nvSpPr>
          <p:cNvPr id="8195" name="Rectangle 3"/>
          <p:cNvSpPr>
            <a:spLocks noGrp="1" noChangeArrowheads="1"/>
          </p:cNvSpPr>
          <p:nvPr>
            <p:ph type="body" idx="1"/>
          </p:nvPr>
        </p:nvSpPr>
        <p:spPr/>
        <p:txBody>
          <a:bodyPr/>
          <a:lstStyle/>
          <a:p>
            <a:pPr>
              <a:lnSpc>
                <a:spcPct val="90000"/>
              </a:lnSpc>
            </a:pPr>
            <a:r>
              <a:rPr lang="en-US" sz="2800"/>
              <a:t>They were treated like second class citizens.</a:t>
            </a:r>
          </a:p>
          <a:p>
            <a:pPr>
              <a:lnSpc>
                <a:spcPct val="90000"/>
              </a:lnSpc>
            </a:pPr>
            <a:r>
              <a:rPr lang="en-US" sz="2800"/>
              <a:t>Many could not vote.</a:t>
            </a:r>
          </a:p>
          <a:p>
            <a:pPr>
              <a:lnSpc>
                <a:spcPct val="90000"/>
              </a:lnSpc>
            </a:pPr>
            <a:r>
              <a:rPr lang="en-US" sz="2800"/>
              <a:t>If they could vote, many did not because they feared for the safety of their families.</a:t>
            </a:r>
          </a:p>
          <a:p>
            <a:pPr>
              <a:lnSpc>
                <a:spcPct val="90000"/>
              </a:lnSpc>
            </a:pPr>
            <a:r>
              <a:rPr lang="en-US" sz="2800"/>
              <a:t>They had no power in the Government </a:t>
            </a:r>
          </a:p>
          <a:p>
            <a:pPr>
              <a:lnSpc>
                <a:spcPct val="90000"/>
              </a:lnSpc>
            </a:pPr>
            <a:r>
              <a:rPr lang="en-US" sz="2800"/>
              <a:t>Forced into poverty and limited in education</a:t>
            </a:r>
          </a:p>
          <a:p>
            <a:pPr>
              <a:lnSpc>
                <a:spcPct val="90000"/>
              </a:lnSpc>
            </a:pPr>
            <a:r>
              <a:rPr lang="en-US" sz="2800"/>
              <a:t>A feeling of inferiority and powerlessness</a:t>
            </a:r>
          </a:p>
          <a:p>
            <a:pPr>
              <a:lnSpc>
                <a:spcPct val="90000"/>
              </a:lnSpc>
            </a:pPr>
            <a:r>
              <a:rPr lang="en-US" sz="2800"/>
              <a:t>This same situation lasted from the Civil War in the 1860’s until the Civil Rights Movement in the 1950’s and 1960’s (100 Years!!!!)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US"/>
              <a:t>We Deserve Better!!!</a:t>
            </a:r>
          </a:p>
        </p:txBody>
      </p:sp>
      <p:sp>
        <p:nvSpPr>
          <p:cNvPr id="38915" name="Rectangle 3"/>
          <p:cNvSpPr>
            <a:spLocks noGrp="1" noChangeArrowheads="1"/>
          </p:cNvSpPr>
          <p:nvPr>
            <p:ph type="body" idx="1"/>
          </p:nvPr>
        </p:nvSpPr>
        <p:spPr>
          <a:xfrm>
            <a:off x="1173163" y="1524000"/>
            <a:ext cx="7772400" cy="5105400"/>
          </a:xfrm>
        </p:spPr>
        <p:txBody>
          <a:bodyPr/>
          <a:lstStyle/>
          <a:p>
            <a:r>
              <a:rPr lang="en-US"/>
              <a:t>World War I and World War II occurred during the Jim Crow time period of segregation</a:t>
            </a:r>
          </a:p>
          <a:p>
            <a:r>
              <a:rPr lang="en-US"/>
              <a:t>In both wars, African American men fought bravely, although in segregated regiments</a:t>
            </a:r>
          </a:p>
          <a:p>
            <a:r>
              <a:rPr lang="en-US">
                <a:solidFill>
                  <a:srgbClr val="990000"/>
                </a:solidFill>
              </a:rPr>
              <a:t>When they returned to the U.S., they demanded equal rights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African American men served in both World War I and World War II</a:t>
            </a:r>
          </a:p>
        </p:txBody>
      </p:sp>
      <p:pic>
        <p:nvPicPr>
          <p:cNvPr id="67588" name="Picture 4" descr="http://www.loc.gov/shop/images/catalog/items/enlarge/enlarge_fofphofafamm.jpg"/>
          <p:cNvPicPr>
            <a:picLocks noChangeAspect="1" noChangeArrowheads="1"/>
          </p:cNvPicPr>
          <p:nvPr/>
        </p:nvPicPr>
        <p:blipFill>
          <a:blip r:embed="rId2" cstate="print"/>
          <a:srcRect/>
          <a:stretch>
            <a:fillRect/>
          </a:stretch>
        </p:blipFill>
        <p:spPr bwMode="auto">
          <a:xfrm>
            <a:off x="0" y="2133600"/>
            <a:ext cx="5143500" cy="4114800"/>
          </a:xfrm>
          <a:prstGeom prst="rect">
            <a:avLst/>
          </a:prstGeom>
          <a:noFill/>
        </p:spPr>
      </p:pic>
      <p:pic>
        <p:nvPicPr>
          <p:cNvPr id="67590" name="Picture 6" descr="http://www.africanamericans.com/images2/CharlesHallBW.jpg"/>
          <p:cNvPicPr>
            <a:picLocks noChangeAspect="1" noChangeArrowheads="1"/>
          </p:cNvPicPr>
          <p:nvPr/>
        </p:nvPicPr>
        <p:blipFill>
          <a:blip r:embed="rId3" cstate="print"/>
          <a:srcRect/>
          <a:stretch>
            <a:fillRect/>
          </a:stretch>
        </p:blipFill>
        <p:spPr bwMode="auto">
          <a:xfrm>
            <a:off x="5410200" y="1600200"/>
            <a:ext cx="3521075" cy="4343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The Civil Rights Movement</a:t>
            </a:r>
          </a:p>
        </p:txBody>
      </p:sp>
      <p:sp>
        <p:nvSpPr>
          <p:cNvPr id="9220" name="Rectangle 4"/>
          <p:cNvSpPr>
            <a:spLocks noGrp="1" noChangeArrowheads="1"/>
          </p:cNvSpPr>
          <p:nvPr>
            <p:ph type="body" idx="1"/>
          </p:nvPr>
        </p:nvSpPr>
        <p:spPr/>
        <p:txBody>
          <a:bodyPr/>
          <a:lstStyle/>
          <a:p>
            <a:r>
              <a:rPr lang="en-US"/>
              <a:t>A movement of African Americans in which they fought for equal rights and equal treatment under the law.</a:t>
            </a:r>
          </a:p>
          <a:p>
            <a:r>
              <a:rPr lang="en-US"/>
              <a:t>Led by great African American leaders and organizations that fought against the injustice of the “Jim Crow” United States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http://www.theage.com.au/ffximage/2006/02/01/svKING_wideweb__470x317,0.jpg"/>
          <p:cNvPicPr>
            <a:picLocks noChangeAspect="1" noChangeArrowheads="1"/>
          </p:cNvPicPr>
          <p:nvPr/>
        </p:nvPicPr>
        <p:blipFill>
          <a:blip r:embed="rId2" cstate="print"/>
          <a:srcRect/>
          <a:stretch>
            <a:fillRect/>
          </a:stretch>
        </p:blipFill>
        <p:spPr bwMode="auto">
          <a:xfrm>
            <a:off x="3771900" y="0"/>
            <a:ext cx="5372100" cy="3622675"/>
          </a:xfrm>
          <a:prstGeom prst="rect">
            <a:avLst/>
          </a:prstGeom>
          <a:noFill/>
        </p:spPr>
      </p:pic>
      <p:pic>
        <p:nvPicPr>
          <p:cNvPr id="39941" name="Picture 5" descr="http://faculty.washington.edu/gregoryj/pnwlabor/civil_rights_march_cut.jpg"/>
          <p:cNvPicPr>
            <a:picLocks noChangeAspect="1" noChangeArrowheads="1"/>
          </p:cNvPicPr>
          <p:nvPr/>
        </p:nvPicPr>
        <p:blipFill>
          <a:blip r:embed="rId3" cstate="print"/>
          <a:srcRect/>
          <a:stretch>
            <a:fillRect/>
          </a:stretch>
        </p:blipFill>
        <p:spPr bwMode="auto">
          <a:xfrm>
            <a:off x="0" y="2286000"/>
            <a:ext cx="5143500" cy="4572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17500" y="544513"/>
            <a:ext cx="8637588" cy="762000"/>
          </a:xfrm>
        </p:spPr>
        <p:txBody>
          <a:bodyPr/>
          <a:lstStyle/>
          <a:p>
            <a:pPr algn="ctr"/>
            <a:r>
              <a:rPr lang="en-US"/>
              <a:t>NAACP</a:t>
            </a:r>
          </a:p>
        </p:txBody>
      </p:sp>
      <p:sp>
        <p:nvSpPr>
          <p:cNvPr id="12291" name="Rectangle 3"/>
          <p:cNvSpPr>
            <a:spLocks noGrp="1" noChangeArrowheads="1"/>
          </p:cNvSpPr>
          <p:nvPr>
            <p:ph type="body" idx="1"/>
          </p:nvPr>
        </p:nvSpPr>
        <p:spPr/>
        <p:txBody>
          <a:bodyPr/>
          <a:lstStyle/>
          <a:p>
            <a:pPr>
              <a:lnSpc>
                <a:spcPct val="90000"/>
              </a:lnSpc>
            </a:pPr>
            <a:r>
              <a:rPr lang="en-US"/>
              <a:t>National Association for the Advancement of Colored People founded in 1909</a:t>
            </a:r>
          </a:p>
          <a:p>
            <a:pPr>
              <a:lnSpc>
                <a:spcPct val="90000"/>
              </a:lnSpc>
            </a:pPr>
            <a:r>
              <a:rPr lang="en-US"/>
              <a:t>Organization that stood up for the rights of African Americans</a:t>
            </a:r>
          </a:p>
          <a:p>
            <a:pPr>
              <a:lnSpc>
                <a:spcPct val="90000"/>
              </a:lnSpc>
            </a:pPr>
            <a:r>
              <a:rPr lang="en-US"/>
              <a:t>Sets up the Legal Defense Fund (LDF) to pursue equality using talented lawyers arguing in the courts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Brown vs. Board of Education</a:t>
            </a:r>
          </a:p>
        </p:txBody>
      </p:sp>
      <p:sp>
        <p:nvSpPr>
          <p:cNvPr id="13315" name="Rectangle 3"/>
          <p:cNvSpPr>
            <a:spLocks noGrp="1" noChangeArrowheads="1"/>
          </p:cNvSpPr>
          <p:nvPr>
            <p:ph type="body" idx="1"/>
          </p:nvPr>
        </p:nvSpPr>
        <p:spPr/>
        <p:txBody>
          <a:bodyPr/>
          <a:lstStyle/>
          <a:p>
            <a:r>
              <a:rPr lang="en-US"/>
              <a:t>This was a supreme court case in 1954</a:t>
            </a:r>
          </a:p>
          <a:p>
            <a:r>
              <a:rPr lang="en-US"/>
              <a:t>Lawyers from the NAACP argued that segregation was illegal because the schools for African Americans were not equal to schools for white students.</a:t>
            </a:r>
          </a:p>
          <a:p>
            <a:r>
              <a:rPr lang="en-US"/>
              <a:t>The U.S. Supreme Court agreed.  </a:t>
            </a:r>
          </a:p>
          <a:p>
            <a:r>
              <a:rPr lang="en-US"/>
              <a:t>Segregation in schools became illegal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1311275"/>
          </a:xfrm>
        </p:spPr>
        <p:txBody>
          <a:bodyPr/>
          <a:lstStyle/>
          <a:p>
            <a:pPr algn="ctr"/>
            <a:r>
              <a:rPr lang="en-US" sz="4000" b="1" u="sng"/>
              <a:t>Changes to the Constitution empower African Americans in the 1860s.</a:t>
            </a:r>
          </a:p>
        </p:txBody>
      </p:sp>
      <p:sp>
        <p:nvSpPr>
          <p:cNvPr id="5123" name="Rectangle 3"/>
          <p:cNvSpPr>
            <a:spLocks noGrp="1" noChangeArrowheads="1"/>
          </p:cNvSpPr>
          <p:nvPr>
            <p:ph type="body" idx="1"/>
          </p:nvPr>
        </p:nvSpPr>
        <p:spPr/>
        <p:txBody>
          <a:bodyPr/>
          <a:lstStyle/>
          <a:p>
            <a:r>
              <a:rPr lang="en-US"/>
              <a:t>13</a:t>
            </a:r>
            <a:r>
              <a:rPr lang="en-US" baseline="30000"/>
              <a:t>th</a:t>
            </a:r>
            <a:r>
              <a:rPr lang="en-US"/>
              <a:t> Amendment ends slavery</a:t>
            </a:r>
          </a:p>
          <a:p>
            <a:r>
              <a:rPr lang="en-US"/>
              <a:t>14</a:t>
            </a:r>
            <a:r>
              <a:rPr lang="en-US" baseline="30000"/>
              <a:t>th</a:t>
            </a:r>
            <a:r>
              <a:rPr lang="en-US"/>
              <a:t> Amendment gives full citizenship to any person born in the U.S.</a:t>
            </a:r>
          </a:p>
          <a:p>
            <a:pPr lvl="1"/>
            <a:r>
              <a:rPr lang="en-US"/>
              <a:t>This allowed former slaves to automatically become citizens if they were simply born in the U.S. </a:t>
            </a:r>
          </a:p>
          <a:p>
            <a:r>
              <a:rPr lang="en-US"/>
              <a:t>15</a:t>
            </a:r>
            <a:r>
              <a:rPr lang="en-US" baseline="30000"/>
              <a:t>th</a:t>
            </a:r>
            <a:r>
              <a:rPr lang="en-US"/>
              <a:t> Amendment gives African American men the right to vote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http://www.schoolhousevideo.org/media/NAACP.jpg"/>
          <p:cNvPicPr>
            <a:picLocks noChangeAspect="1" noChangeArrowheads="1"/>
          </p:cNvPicPr>
          <p:nvPr/>
        </p:nvPicPr>
        <p:blipFill>
          <a:blip r:embed="rId2" cstate="print"/>
          <a:srcRect/>
          <a:stretch>
            <a:fillRect/>
          </a:stretch>
        </p:blipFill>
        <p:spPr bwMode="auto">
          <a:xfrm>
            <a:off x="2286000" y="1676400"/>
            <a:ext cx="5192713" cy="4375150"/>
          </a:xfrm>
          <a:prstGeom prst="rect">
            <a:avLst/>
          </a:prstGeom>
          <a:noFill/>
        </p:spPr>
      </p:pic>
      <p:sp>
        <p:nvSpPr>
          <p:cNvPr id="49156" name="Rectangle 4"/>
          <p:cNvSpPr>
            <a:spLocks noGrp="1" noChangeArrowheads="1"/>
          </p:cNvSpPr>
          <p:nvPr>
            <p:ph type="title"/>
          </p:nvPr>
        </p:nvSpPr>
        <p:spPr/>
        <p:txBody>
          <a:bodyPr/>
          <a:lstStyle/>
          <a:p>
            <a:pPr algn="ctr"/>
            <a:r>
              <a:rPr lang="en-US"/>
              <a:t>NAACP and Brown vs. Board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Brown vs. Board moves slowly</a:t>
            </a:r>
          </a:p>
        </p:txBody>
      </p:sp>
      <p:sp>
        <p:nvSpPr>
          <p:cNvPr id="14339" name="Rectangle 3"/>
          <p:cNvSpPr>
            <a:spLocks noGrp="1" noChangeArrowheads="1"/>
          </p:cNvSpPr>
          <p:nvPr>
            <p:ph type="body" idx="1"/>
          </p:nvPr>
        </p:nvSpPr>
        <p:spPr>
          <a:xfrm>
            <a:off x="1173163" y="1981200"/>
            <a:ext cx="7772400" cy="4648200"/>
          </a:xfrm>
        </p:spPr>
        <p:txBody>
          <a:bodyPr/>
          <a:lstStyle/>
          <a:p>
            <a:pPr>
              <a:lnSpc>
                <a:spcPct val="80000"/>
              </a:lnSpc>
            </a:pPr>
            <a:r>
              <a:rPr lang="en-US" sz="2800"/>
              <a:t>The Supreme Court said that Southern states should end segregation “with all deliberate speed.”</a:t>
            </a:r>
          </a:p>
          <a:p>
            <a:pPr>
              <a:lnSpc>
                <a:spcPct val="80000"/>
              </a:lnSpc>
            </a:pPr>
            <a:r>
              <a:rPr lang="en-US" sz="2800"/>
              <a:t>By not setting an exact date, it allowed Southern states to basically ignore the court.</a:t>
            </a:r>
          </a:p>
          <a:p>
            <a:pPr>
              <a:lnSpc>
                <a:spcPct val="80000"/>
              </a:lnSpc>
            </a:pPr>
            <a:r>
              <a:rPr lang="en-US" sz="2800"/>
              <a:t>Whites in the South riot when a black woman is admitted in the University of Alabama</a:t>
            </a:r>
          </a:p>
          <a:p>
            <a:pPr>
              <a:lnSpc>
                <a:spcPct val="80000"/>
              </a:lnSpc>
            </a:pPr>
            <a:r>
              <a:rPr lang="en-US" sz="2800" b="1" u="sng"/>
              <a:t>Little Rock 9-</a:t>
            </a:r>
            <a:r>
              <a:rPr lang="en-US" sz="2800"/>
              <a:t> 1957:  Black students at Central High School in Little Rock, Arkansas are mobbed when they try to attend a white school.  They have to be protected by the National Guard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0" y="457200"/>
            <a:ext cx="4373563" cy="1143000"/>
          </a:xfrm>
        </p:spPr>
        <p:txBody>
          <a:bodyPr/>
          <a:lstStyle/>
          <a:p>
            <a:r>
              <a:rPr lang="en-US"/>
              <a:t>Desegregation of Schools in 1957</a:t>
            </a:r>
          </a:p>
        </p:txBody>
      </p:sp>
      <p:pic>
        <p:nvPicPr>
          <p:cNvPr id="51204" name="Picture 4" descr="http://seattletimes.nwsource.com/art/mlk/photogallery/1956-62/photo05.jpg"/>
          <p:cNvPicPr>
            <a:picLocks noChangeAspect="1" noChangeArrowheads="1"/>
          </p:cNvPicPr>
          <p:nvPr/>
        </p:nvPicPr>
        <p:blipFill>
          <a:blip r:embed="rId2" cstate="print"/>
          <a:srcRect/>
          <a:stretch>
            <a:fillRect/>
          </a:stretch>
        </p:blipFill>
        <p:spPr bwMode="auto">
          <a:xfrm>
            <a:off x="5029200" y="3429000"/>
            <a:ext cx="4114800" cy="3200400"/>
          </a:xfrm>
          <a:prstGeom prst="rect">
            <a:avLst/>
          </a:prstGeom>
          <a:noFill/>
        </p:spPr>
      </p:pic>
      <p:pic>
        <p:nvPicPr>
          <p:cNvPr id="51206" name="Picture 6" descr="http://www.africanamericans.com/images2/LittleRock9then.jpg"/>
          <p:cNvPicPr>
            <a:picLocks noChangeAspect="1" noChangeArrowheads="1"/>
          </p:cNvPicPr>
          <p:nvPr/>
        </p:nvPicPr>
        <p:blipFill>
          <a:blip r:embed="rId3" cstate="print"/>
          <a:srcRect/>
          <a:stretch>
            <a:fillRect/>
          </a:stretch>
        </p:blipFill>
        <p:spPr bwMode="auto">
          <a:xfrm>
            <a:off x="-990600" y="0"/>
            <a:ext cx="5143500" cy="3132138"/>
          </a:xfrm>
          <a:prstGeom prst="rect">
            <a:avLst/>
          </a:prstGeom>
          <a:noFill/>
        </p:spPr>
      </p:pic>
      <p:pic>
        <p:nvPicPr>
          <p:cNvPr id="51208" name="Picture 8" descr="http://www.loc.gov/exhibits/brown/images/br0130bs.jpg"/>
          <p:cNvPicPr>
            <a:picLocks noChangeAspect="1" noChangeArrowheads="1"/>
          </p:cNvPicPr>
          <p:nvPr/>
        </p:nvPicPr>
        <p:blipFill>
          <a:blip r:embed="rId4" cstate="print"/>
          <a:srcRect/>
          <a:stretch>
            <a:fillRect/>
          </a:stretch>
        </p:blipFill>
        <p:spPr bwMode="auto">
          <a:xfrm>
            <a:off x="3659188" y="2452688"/>
            <a:ext cx="5484812" cy="4405312"/>
          </a:xfrm>
          <a:prstGeom prst="rect">
            <a:avLst/>
          </a:prstGeom>
          <a:noFill/>
        </p:spPr>
      </p:pic>
      <p:pic>
        <p:nvPicPr>
          <p:cNvPr id="51210" name="Picture 10" descr="http://www.rethinkingschools.org/img/archive/18_03/1803_53.gif"/>
          <p:cNvPicPr>
            <a:picLocks noChangeAspect="1" noChangeArrowheads="1"/>
          </p:cNvPicPr>
          <p:nvPr/>
        </p:nvPicPr>
        <p:blipFill>
          <a:blip r:embed="rId5" cstate="print"/>
          <a:srcRect/>
          <a:stretch>
            <a:fillRect/>
          </a:stretch>
        </p:blipFill>
        <p:spPr bwMode="auto">
          <a:xfrm>
            <a:off x="-533400" y="3581400"/>
            <a:ext cx="4516438" cy="29114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17500" y="544513"/>
            <a:ext cx="8637588" cy="762000"/>
          </a:xfrm>
        </p:spPr>
        <p:txBody>
          <a:bodyPr/>
          <a:lstStyle/>
          <a:p>
            <a:pPr algn="ctr"/>
            <a:r>
              <a:rPr lang="en-US"/>
              <a:t>Bus Boycott</a:t>
            </a:r>
          </a:p>
        </p:txBody>
      </p:sp>
      <p:sp>
        <p:nvSpPr>
          <p:cNvPr id="15363" name="Rectangle 3"/>
          <p:cNvSpPr>
            <a:spLocks noGrp="1" noChangeArrowheads="1"/>
          </p:cNvSpPr>
          <p:nvPr>
            <p:ph type="body" idx="1"/>
          </p:nvPr>
        </p:nvSpPr>
        <p:spPr/>
        <p:txBody>
          <a:bodyPr/>
          <a:lstStyle/>
          <a:p>
            <a:pPr>
              <a:lnSpc>
                <a:spcPct val="90000"/>
              </a:lnSpc>
            </a:pPr>
            <a:r>
              <a:rPr lang="en-US"/>
              <a:t>Montgomery, Alabama 1955</a:t>
            </a:r>
          </a:p>
          <a:p>
            <a:pPr>
              <a:lnSpc>
                <a:spcPct val="90000"/>
              </a:lnSpc>
            </a:pPr>
            <a:r>
              <a:rPr lang="en-US"/>
              <a:t>Rosa Parks challenges segregation on public buses</a:t>
            </a:r>
          </a:p>
          <a:p>
            <a:pPr>
              <a:lnSpc>
                <a:spcPct val="90000"/>
              </a:lnSpc>
            </a:pPr>
            <a:r>
              <a:rPr lang="en-US"/>
              <a:t>A young minister named Martin Luther King Jr. is chosen to lead a boycott of the bus system</a:t>
            </a:r>
          </a:p>
          <a:p>
            <a:pPr>
              <a:lnSpc>
                <a:spcPct val="90000"/>
              </a:lnSpc>
            </a:pPr>
            <a:r>
              <a:rPr lang="en-US"/>
              <a:t>After a year, the boycott is successful and the buses are desegregated</a:t>
            </a:r>
          </a:p>
          <a:p>
            <a:pPr>
              <a:lnSpc>
                <a:spcPct val="90000"/>
              </a:lnSpc>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Bus Boycott: Montgomery, Alabama 1955</a:t>
            </a:r>
          </a:p>
        </p:txBody>
      </p:sp>
      <p:pic>
        <p:nvPicPr>
          <p:cNvPr id="52228" name="Picture 4" descr="http://www.cnn.com/US/9512/bus_boycott/parks_on_bus.jpg"/>
          <p:cNvPicPr>
            <a:picLocks noChangeAspect="1" noChangeArrowheads="1"/>
          </p:cNvPicPr>
          <p:nvPr/>
        </p:nvPicPr>
        <p:blipFill>
          <a:blip r:embed="rId2" cstate="print"/>
          <a:srcRect/>
          <a:stretch>
            <a:fillRect/>
          </a:stretch>
        </p:blipFill>
        <p:spPr bwMode="auto">
          <a:xfrm>
            <a:off x="5486400" y="1143000"/>
            <a:ext cx="3657600" cy="2743200"/>
          </a:xfrm>
          <a:prstGeom prst="rect">
            <a:avLst/>
          </a:prstGeom>
          <a:noFill/>
        </p:spPr>
      </p:pic>
      <p:pic>
        <p:nvPicPr>
          <p:cNvPr id="52230" name="Picture 6" descr="http://home.att.net/~reniqua/bus12.jpg"/>
          <p:cNvPicPr>
            <a:picLocks noChangeAspect="1" noChangeArrowheads="1"/>
          </p:cNvPicPr>
          <p:nvPr/>
        </p:nvPicPr>
        <p:blipFill>
          <a:blip r:embed="rId3" cstate="print"/>
          <a:srcRect/>
          <a:stretch>
            <a:fillRect/>
          </a:stretch>
        </p:blipFill>
        <p:spPr bwMode="auto">
          <a:xfrm>
            <a:off x="1600200" y="2133600"/>
            <a:ext cx="3679825" cy="3771900"/>
          </a:xfrm>
          <a:prstGeom prst="rect">
            <a:avLst/>
          </a:prstGeom>
          <a:noFill/>
        </p:spPr>
      </p:pic>
      <p:pic>
        <p:nvPicPr>
          <p:cNvPr id="52232" name="Picture 8" descr="http://www.jiskha.com/images/subjects/social_studies/king_jr_martin_luther.gif"/>
          <p:cNvPicPr>
            <a:picLocks noChangeAspect="1" noChangeArrowheads="1"/>
          </p:cNvPicPr>
          <p:nvPr/>
        </p:nvPicPr>
        <p:blipFill>
          <a:blip r:embed="rId4" cstate="print"/>
          <a:srcRect/>
          <a:stretch>
            <a:fillRect/>
          </a:stretch>
        </p:blipFill>
        <p:spPr bwMode="auto">
          <a:xfrm>
            <a:off x="5486400" y="3962400"/>
            <a:ext cx="3429000" cy="275431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90500"/>
            <a:ext cx="8229600" cy="762000"/>
          </a:xfrm>
        </p:spPr>
        <p:txBody>
          <a:bodyPr/>
          <a:lstStyle/>
          <a:p>
            <a:pPr algn="ctr"/>
            <a:r>
              <a:rPr lang="en-US"/>
              <a:t>Non-Violent Protest</a:t>
            </a:r>
          </a:p>
        </p:txBody>
      </p:sp>
      <p:sp>
        <p:nvSpPr>
          <p:cNvPr id="16387" name="Rectangle 3"/>
          <p:cNvSpPr>
            <a:spLocks noGrp="1" noChangeArrowheads="1"/>
          </p:cNvSpPr>
          <p:nvPr>
            <p:ph type="body" idx="1"/>
          </p:nvPr>
        </p:nvSpPr>
        <p:spPr>
          <a:xfrm>
            <a:off x="914400" y="1219200"/>
            <a:ext cx="8229600" cy="5257800"/>
          </a:xfrm>
        </p:spPr>
        <p:txBody>
          <a:bodyPr/>
          <a:lstStyle/>
          <a:p>
            <a:pPr>
              <a:lnSpc>
                <a:spcPct val="80000"/>
              </a:lnSpc>
            </a:pPr>
            <a:r>
              <a:rPr lang="en-US" sz="2800"/>
              <a:t>Martin Luther King Jr. advocated for using non-violence to forcing social change.</a:t>
            </a:r>
          </a:p>
          <a:p>
            <a:pPr>
              <a:lnSpc>
                <a:spcPct val="80000"/>
              </a:lnSpc>
            </a:pPr>
            <a:r>
              <a:rPr lang="en-US" sz="2800"/>
              <a:t>Modeled this approach after Gandhi’s struggle against the English in India.</a:t>
            </a:r>
          </a:p>
          <a:p>
            <a:pPr>
              <a:lnSpc>
                <a:spcPct val="80000"/>
              </a:lnSpc>
            </a:pPr>
            <a:r>
              <a:rPr lang="en-US" sz="2800"/>
              <a:t>Basically he believed that to achieve a goal as pure as racial equality, one must purify his/her own soul first.</a:t>
            </a:r>
          </a:p>
          <a:p>
            <a:pPr>
              <a:lnSpc>
                <a:spcPct val="80000"/>
              </a:lnSpc>
            </a:pPr>
            <a:r>
              <a:rPr lang="en-US" sz="2800"/>
              <a:t>That means </a:t>
            </a:r>
          </a:p>
          <a:p>
            <a:pPr lvl="1">
              <a:lnSpc>
                <a:spcPct val="80000"/>
              </a:lnSpc>
            </a:pPr>
            <a:r>
              <a:rPr lang="en-US" sz="2400"/>
              <a:t>No violence</a:t>
            </a:r>
          </a:p>
          <a:p>
            <a:pPr lvl="1">
              <a:lnSpc>
                <a:spcPct val="80000"/>
              </a:lnSpc>
            </a:pPr>
            <a:r>
              <a:rPr lang="en-US" sz="2400"/>
              <a:t>Accepting the consequences:  beatings, dogs, jail, fire hoses etc.</a:t>
            </a:r>
          </a:p>
          <a:p>
            <a:pPr lvl="1">
              <a:lnSpc>
                <a:spcPct val="80000"/>
              </a:lnSpc>
            </a:pPr>
            <a:r>
              <a:rPr lang="en-US" sz="2400"/>
              <a:t>All the while, make sure that the media can watch, take pictures, and videotape so that the whole world can see what is really going 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Nonviolent Protest was and is an international phenomenon.</a:t>
            </a:r>
          </a:p>
        </p:txBody>
      </p:sp>
      <p:pic>
        <p:nvPicPr>
          <p:cNvPr id="53252" name="Picture 4" descr="http://pressmart.net/blog/uploaded_images/gandhi-771972.gif"/>
          <p:cNvPicPr>
            <a:picLocks noChangeAspect="1" noChangeArrowheads="1"/>
          </p:cNvPicPr>
          <p:nvPr/>
        </p:nvPicPr>
        <p:blipFill>
          <a:blip r:embed="rId2" cstate="print"/>
          <a:srcRect/>
          <a:stretch>
            <a:fillRect/>
          </a:stretch>
        </p:blipFill>
        <p:spPr bwMode="auto">
          <a:xfrm>
            <a:off x="1219200" y="1905000"/>
            <a:ext cx="2468563" cy="2582863"/>
          </a:xfrm>
          <a:prstGeom prst="rect">
            <a:avLst/>
          </a:prstGeom>
          <a:noFill/>
        </p:spPr>
      </p:pic>
      <p:sp>
        <p:nvSpPr>
          <p:cNvPr id="53253" name="Line 5"/>
          <p:cNvSpPr>
            <a:spLocks noChangeShapeType="1"/>
          </p:cNvSpPr>
          <p:nvPr/>
        </p:nvSpPr>
        <p:spPr bwMode="auto">
          <a:xfrm>
            <a:off x="4038600" y="3733800"/>
            <a:ext cx="1752600" cy="0"/>
          </a:xfrm>
          <a:prstGeom prst="line">
            <a:avLst/>
          </a:prstGeom>
          <a:noFill/>
          <a:ln w="76200">
            <a:solidFill>
              <a:schemeClr val="tx1"/>
            </a:solidFill>
            <a:round/>
            <a:headEnd/>
            <a:tailEnd type="triangle" w="med" len="med"/>
          </a:ln>
          <a:effectLst/>
        </p:spPr>
        <p:txBody>
          <a:bodyPr wrap="none"/>
          <a:lstStyle/>
          <a:p>
            <a:endParaRPr lang="en-US"/>
          </a:p>
        </p:txBody>
      </p:sp>
      <p:pic>
        <p:nvPicPr>
          <p:cNvPr id="53255" name="Picture 7" descr="http://www.lib.fit.edu/pubs/librarydisplays/BlackHistory/Martin-Luther-King-Jr.jpg"/>
          <p:cNvPicPr>
            <a:picLocks noChangeAspect="1" noChangeArrowheads="1"/>
          </p:cNvPicPr>
          <p:nvPr/>
        </p:nvPicPr>
        <p:blipFill>
          <a:blip r:embed="rId3" cstate="print"/>
          <a:srcRect/>
          <a:stretch>
            <a:fillRect/>
          </a:stretch>
        </p:blipFill>
        <p:spPr bwMode="auto">
          <a:xfrm>
            <a:off x="5943600" y="1828800"/>
            <a:ext cx="2971800" cy="3714750"/>
          </a:xfrm>
          <a:prstGeom prst="rect">
            <a:avLst/>
          </a:prstGeom>
          <a:noFill/>
        </p:spPr>
      </p:pic>
      <p:sp>
        <p:nvSpPr>
          <p:cNvPr id="53256" name="Text Box 8"/>
          <p:cNvSpPr txBox="1">
            <a:spLocks noChangeArrowheads="1"/>
          </p:cNvSpPr>
          <p:nvPr/>
        </p:nvSpPr>
        <p:spPr bwMode="auto">
          <a:xfrm>
            <a:off x="990600" y="4648200"/>
            <a:ext cx="3429000" cy="1917700"/>
          </a:xfrm>
          <a:prstGeom prst="rect">
            <a:avLst/>
          </a:prstGeom>
          <a:noFill/>
          <a:ln w="9525">
            <a:noFill/>
            <a:miter lim="800000"/>
            <a:headEnd/>
            <a:tailEnd/>
          </a:ln>
          <a:effectLst/>
        </p:spPr>
        <p:txBody>
          <a:bodyPr>
            <a:spAutoFit/>
          </a:bodyPr>
          <a:lstStyle/>
          <a:p>
            <a:pPr>
              <a:spcBef>
                <a:spcPct val="50000"/>
              </a:spcBef>
            </a:pPr>
            <a:r>
              <a:rPr lang="en-US"/>
              <a:t>Gandhi stressed nonviolence as he led India’s resistance to British oppression in the 1940’s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73163" y="500063"/>
            <a:ext cx="7772400" cy="1052512"/>
          </a:xfrm>
        </p:spPr>
        <p:txBody>
          <a:bodyPr/>
          <a:lstStyle/>
          <a:p>
            <a:r>
              <a:rPr lang="en-US" sz="4000"/>
              <a:t>Examples of Non-Violent Protest</a:t>
            </a:r>
          </a:p>
        </p:txBody>
      </p:sp>
      <p:sp>
        <p:nvSpPr>
          <p:cNvPr id="17411" name="Rectangle 3"/>
          <p:cNvSpPr>
            <a:spLocks noGrp="1" noChangeArrowheads="1"/>
          </p:cNvSpPr>
          <p:nvPr>
            <p:ph type="body" idx="1"/>
          </p:nvPr>
        </p:nvSpPr>
        <p:spPr/>
        <p:txBody>
          <a:bodyPr/>
          <a:lstStyle/>
          <a:p>
            <a:r>
              <a:rPr lang="en-US" sz="2800"/>
              <a:t>Boycotts</a:t>
            </a:r>
          </a:p>
          <a:p>
            <a:r>
              <a:rPr lang="en-US" sz="2800"/>
              <a:t>Sit-ins</a:t>
            </a:r>
          </a:p>
          <a:p>
            <a:r>
              <a:rPr lang="en-US" sz="2800"/>
              <a:t>Marches</a:t>
            </a:r>
          </a:p>
          <a:p>
            <a:r>
              <a:rPr lang="en-US" sz="2800"/>
              <a:t>“Freedom Rides”</a:t>
            </a:r>
          </a:p>
          <a:p>
            <a:r>
              <a:rPr lang="en-US" sz="2800"/>
              <a:t>Litigation (lawyers arguing cases in court)</a:t>
            </a:r>
          </a:p>
          <a:p>
            <a:r>
              <a:rPr lang="en-US" sz="2800"/>
              <a:t>Speeches</a:t>
            </a:r>
          </a:p>
          <a:p>
            <a:r>
              <a:rPr lang="en-US" sz="2800"/>
              <a:t>Newspaper editorials and articles</a:t>
            </a:r>
          </a:p>
          <a:p>
            <a:pPr>
              <a:buFont typeface="Wingdings" pitchFamily="2" charset="2"/>
              <a:buNone/>
            </a:pPr>
            <a:endParaRPr lang="en-US" sz="2800"/>
          </a:p>
        </p:txBody>
      </p:sp>
      <p:pic>
        <p:nvPicPr>
          <p:cNvPr id="17413" name="Picture 5" descr="http://www.mahablog.com/wp-content/uploads/correttaking.jpg"/>
          <p:cNvPicPr>
            <a:picLocks noChangeAspect="1" noChangeArrowheads="1"/>
          </p:cNvPicPr>
          <p:nvPr/>
        </p:nvPicPr>
        <p:blipFill>
          <a:blip r:embed="rId2" cstate="print"/>
          <a:srcRect/>
          <a:stretch>
            <a:fillRect/>
          </a:stretch>
        </p:blipFill>
        <p:spPr bwMode="auto">
          <a:xfrm>
            <a:off x="4724400" y="1371600"/>
            <a:ext cx="4114800" cy="273208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0"/>
            <a:ext cx="8637588" cy="762000"/>
          </a:xfrm>
        </p:spPr>
        <p:txBody>
          <a:bodyPr/>
          <a:lstStyle/>
          <a:p>
            <a:pPr algn="ctr"/>
            <a:r>
              <a:rPr lang="en-US"/>
              <a:t>Sit-ins</a:t>
            </a:r>
          </a:p>
        </p:txBody>
      </p:sp>
      <p:sp>
        <p:nvSpPr>
          <p:cNvPr id="19462" name="Rectangle 6"/>
          <p:cNvSpPr>
            <a:spLocks noGrp="1" noChangeArrowheads="1"/>
          </p:cNvSpPr>
          <p:nvPr>
            <p:ph type="body" idx="1"/>
          </p:nvPr>
        </p:nvSpPr>
        <p:spPr>
          <a:xfrm>
            <a:off x="1219200" y="685800"/>
            <a:ext cx="7772400" cy="5638800"/>
          </a:xfrm>
        </p:spPr>
        <p:txBody>
          <a:bodyPr/>
          <a:lstStyle/>
          <a:p>
            <a:pPr>
              <a:lnSpc>
                <a:spcPct val="80000"/>
              </a:lnSpc>
            </a:pPr>
            <a:r>
              <a:rPr lang="en-US" sz="2800"/>
              <a:t>Form of non-violent protest in which African Americans would go into all white restaurants and sit.  </a:t>
            </a:r>
          </a:p>
          <a:p>
            <a:pPr>
              <a:lnSpc>
                <a:spcPct val="80000"/>
              </a:lnSpc>
            </a:pPr>
            <a:r>
              <a:rPr lang="en-US" sz="2800"/>
              <a:t>In 1960, 4 students from NC A&amp;T sat in a Woolworths, in Greensboro, NC</a:t>
            </a:r>
          </a:p>
          <a:p>
            <a:pPr>
              <a:lnSpc>
                <a:spcPct val="80000"/>
              </a:lnSpc>
            </a:pPr>
            <a:r>
              <a:rPr lang="en-US" sz="2800"/>
              <a:t>They were not served, but remained in their seats until the restaurant closed.</a:t>
            </a:r>
          </a:p>
          <a:p>
            <a:pPr>
              <a:lnSpc>
                <a:spcPct val="80000"/>
              </a:lnSpc>
            </a:pPr>
            <a:r>
              <a:rPr lang="en-US" sz="2800"/>
              <a:t>This inspired many others (White and Black) to do the same at all white businesses across NC (Raleigh, Durham, Winston Salem, Charlotte) and the rest of the South.</a:t>
            </a:r>
          </a:p>
          <a:p>
            <a:pPr>
              <a:lnSpc>
                <a:spcPct val="80000"/>
              </a:lnSpc>
            </a:pPr>
            <a:r>
              <a:rPr lang="en-US" sz="2800"/>
              <a:t>Some whites along with the KKK began threatening the protesters, calling in bomb threats</a:t>
            </a:r>
          </a:p>
          <a:p>
            <a:pPr>
              <a:lnSpc>
                <a:spcPct val="80000"/>
              </a:lnSpc>
            </a:pPr>
            <a:r>
              <a:rPr lang="en-US" sz="2800"/>
              <a:t>Businesses started closing down to avoid the bad publicity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73163" y="457200"/>
            <a:ext cx="2865437" cy="1143000"/>
          </a:xfrm>
        </p:spPr>
        <p:txBody>
          <a:bodyPr/>
          <a:lstStyle/>
          <a:p>
            <a:r>
              <a:rPr lang="en-US"/>
              <a:t>Greensboro Sit-In 1960</a:t>
            </a:r>
          </a:p>
        </p:txBody>
      </p:sp>
      <p:pic>
        <p:nvPicPr>
          <p:cNvPr id="54276" name="Picture 4" descr="http://www.sju.edu/cas/amer-studies/Sit-In.jpg"/>
          <p:cNvPicPr>
            <a:picLocks noChangeAspect="1" noChangeArrowheads="1"/>
          </p:cNvPicPr>
          <p:nvPr/>
        </p:nvPicPr>
        <p:blipFill>
          <a:blip r:embed="rId2" cstate="print"/>
          <a:srcRect/>
          <a:stretch>
            <a:fillRect/>
          </a:stretch>
        </p:blipFill>
        <p:spPr bwMode="auto">
          <a:xfrm>
            <a:off x="4191000" y="0"/>
            <a:ext cx="5314950" cy="4206875"/>
          </a:xfrm>
          <a:prstGeom prst="rect">
            <a:avLst/>
          </a:prstGeom>
          <a:noFill/>
        </p:spPr>
      </p:pic>
      <p:pic>
        <p:nvPicPr>
          <p:cNvPr id="54278" name="Picture 6" descr="http://www.learntoquestion.com/seevak/groups/2001/sites/moses/archives/sit-in.jpg"/>
          <p:cNvPicPr>
            <a:picLocks noChangeAspect="1" noChangeArrowheads="1"/>
          </p:cNvPicPr>
          <p:nvPr/>
        </p:nvPicPr>
        <p:blipFill>
          <a:blip r:embed="rId3" cstate="print"/>
          <a:srcRect/>
          <a:stretch>
            <a:fillRect/>
          </a:stretch>
        </p:blipFill>
        <p:spPr bwMode="auto">
          <a:xfrm>
            <a:off x="-914400" y="2286000"/>
            <a:ext cx="6286500" cy="42068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http://americanhistory.si.edu/brown/history/1-segregated/images/13th-amendment-l.jpg"/>
          <p:cNvPicPr>
            <a:picLocks noChangeAspect="1" noChangeArrowheads="1"/>
          </p:cNvPicPr>
          <p:nvPr/>
        </p:nvPicPr>
        <p:blipFill>
          <a:blip r:embed="rId2" cstate="print"/>
          <a:srcRect/>
          <a:stretch>
            <a:fillRect/>
          </a:stretch>
        </p:blipFill>
        <p:spPr bwMode="auto">
          <a:xfrm>
            <a:off x="1824038" y="-11113"/>
            <a:ext cx="5497512" cy="688022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90500"/>
            <a:ext cx="8229600" cy="762000"/>
          </a:xfrm>
        </p:spPr>
        <p:txBody>
          <a:bodyPr/>
          <a:lstStyle/>
          <a:p>
            <a:pPr algn="ctr"/>
            <a:r>
              <a:rPr lang="en-US"/>
              <a:t>Freedom Rides</a:t>
            </a:r>
          </a:p>
        </p:txBody>
      </p:sp>
      <p:sp>
        <p:nvSpPr>
          <p:cNvPr id="22531" name="Rectangle 3"/>
          <p:cNvSpPr>
            <a:spLocks noGrp="1" noChangeArrowheads="1"/>
          </p:cNvSpPr>
          <p:nvPr>
            <p:ph type="body" idx="1"/>
          </p:nvPr>
        </p:nvSpPr>
        <p:spPr>
          <a:xfrm>
            <a:off x="914400" y="1295400"/>
            <a:ext cx="8229600" cy="5334000"/>
          </a:xfrm>
        </p:spPr>
        <p:txBody>
          <a:bodyPr/>
          <a:lstStyle/>
          <a:p>
            <a:pPr>
              <a:lnSpc>
                <a:spcPct val="90000"/>
              </a:lnSpc>
            </a:pPr>
            <a:r>
              <a:rPr lang="en-US" sz="2400"/>
              <a:t>Groups of black and white civil rights protesters from the North used this non-violent way of ending segregation at bus stations in the South in May 1961</a:t>
            </a:r>
          </a:p>
          <a:p>
            <a:pPr>
              <a:lnSpc>
                <a:spcPct val="90000"/>
              </a:lnSpc>
            </a:pPr>
            <a:r>
              <a:rPr lang="en-US" sz="2400"/>
              <a:t>Basically, whites used black facilities and blacks used white facilities. (water fountains, bathrooms etc.)</a:t>
            </a:r>
          </a:p>
          <a:p>
            <a:pPr>
              <a:lnSpc>
                <a:spcPct val="90000"/>
              </a:lnSpc>
            </a:pPr>
            <a:r>
              <a:rPr lang="en-US" sz="2400"/>
              <a:t>When they arrived in Southern states they met a lot of resistance.  </a:t>
            </a:r>
          </a:p>
          <a:p>
            <a:pPr>
              <a:lnSpc>
                <a:spcPct val="90000"/>
              </a:lnSpc>
            </a:pPr>
            <a:r>
              <a:rPr lang="en-US" sz="2400"/>
              <a:t>They were attacked in Alabama by white mobs.</a:t>
            </a:r>
          </a:p>
          <a:p>
            <a:pPr>
              <a:lnSpc>
                <a:spcPct val="90000"/>
              </a:lnSpc>
            </a:pPr>
            <a:r>
              <a:rPr lang="en-US" sz="2400"/>
              <a:t>Attacks continued, but the media coverage did as well. </a:t>
            </a:r>
          </a:p>
          <a:p>
            <a:pPr>
              <a:lnSpc>
                <a:spcPct val="90000"/>
              </a:lnSpc>
            </a:pPr>
            <a:r>
              <a:rPr lang="en-US" sz="2400"/>
              <a:t>Finally the government started sending police escorts with the freedom rides.  </a:t>
            </a:r>
          </a:p>
          <a:p>
            <a:pPr>
              <a:lnSpc>
                <a:spcPct val="90000"/>
              </a:lnSpc>
            </a:pPr>
            <a:r>
              <a:rPr lang="en-US" sz="2400"/>
              <a:t>On Nov. 1</a:t>
            </a:r>
            <a:r>
              <a:rPr lang="en-US" sz="2400" baseline="30000"/>
              <a:t>st</a:t>
            </a:r>
            <a:r>
              <a:rPr lang="en-US" sz="2400"/>
              <a:t> 1961, segregation of bus and railroad stations was made illegal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28625" y="-414338"/>
            <a:ext cx="9144000" cy="0"/>
          </a:xfrm>
          <a:prstGeom prst="rect">
            <a:avLst/>
          </a:prstGeom>
          <a:noFill/>
          <a:ln w="9525">
            <a:noFill/>
            <a:miter lim="800000"/>
            <a:headEnd/>
            <a:tailEnd/>
          </a:ln>
          <a:effectLst/>
        </p:spPr>
        <p:txBody>
          <a:bodyPr>
            <a:spAutoFit/>
          </a:bodyPr>
          <a:lstStyle/>
          <a:p>
            <a:endParaRPr lang="en-US"/>
          </a:p>
        </p:txBody>
      </p:sp>
      <p:grpSp>
        <p:nvGrpSpPr>
          <p:cNvPr id="55305" name="Group 9"/>
          <p:cNvGrpSpPr>
            <a:grpSpLocks/>
          </p:cNvGrpSpPr>
          <p:nvPr/>
        </p:nvGrpSpPr>
        <p:grpSpPr bwMode="auto">
          <a:xfrm>
            <a:off x="990600" y="1184275"/>
            <a:ext cx="4795838" cy="5673725"/>
            <a:chOff x="0" y="0"/>
            <a:chExt cx="3021" cy="3574"/>
          </a:xfrm>
        </p:grpSpPr>
        <p:sp>
          <p:nvSpPr>
            <p:cNvPr id="55304" name="Rectangle 8"/>
            <p:cNvSpPr>
              <a:spLocks noChangeArrowheads="1"/>
            </p:cNvSpPr>
            <p:nvPr/>
          </p:nvSpPr>
          <p:spPr bwMode="auto">
            <a:xfrm>
              <a:off x="0" y="0"/>
              <a:ext cx="3021" cy="3574"/>
            </a:xfrm>
            <a:prstGeom prst="rect">
              <a:avLst/>
            </a:prstGeom>
            <a:solidFill>
              <a:srgbClr val="FFFFFF"/>
            </a:solidFill>
            <a:ln w="9525">
              <a:noFill/>
              <a:miter lim="800000"/>
              <a:headEnd/>
              <a:tailEnd/>
            </a:ln>
            <a:effectLst/>
          </p:spPr>
          <p:txBody>
            <a:bodyPr wrap="none"/>
            <a:lstStyle/>
            <a:p>
              <a:endParaRPr lang="en-US"/>
            </a:p>
          </p:txBody>
        </p:sp>
        <p:grpSp>
          <p:nvGrpSpPr>
            <p:cNvPr id="55302" name="Group 6"/>
            <p:cNvGrpSpPr>
              <a:grpSpLocks/>
            </p:cNvGrpSpPr>
            <p:nvPr/>
          </p:nvGrpSpPr>
          <p:grpSpPr bwMode="auto">
            <a:xfrm>
              <a:off x="68" y="0"/>
              <a:ext cx="2925" cy="3574"/>
              <a:chOff x="0" y="0"/>
              <a:chExt cx="2925" cy="3574"/>
            </a:xfrm>
          </p:grpSpPr>
          <p:sp>
            <p:nvSpPr>
              <p:cNvPr id="55299" name="Rectangle 3"/>
              <p:cNvSpPr>
                <a:spLocks noChangeArrowheads="1"/>
              </p:cNvSpPr>
              <p:nvPr/>
            </p:nvSpPr>
            <p:spPr bwMode="auto">
              <a:xfrm>
                <a:off x="0" y="0"/>
                <a:ext cx="2925" cy="2132"/>
              </a:xfrm>
              <a:prstGeom prst="rect">
                <a:avLst/>
              </a:prstGeom>
              <a:solidFill>
                <a:srgbClr val="FFFFFF"/>
              </a:solidFill>
              <a:ln w="9525">
                <a:noFill/>
                <a:miter lim="800000"/>
                <a:headEnd/>
                <a:tailEnd/>
              </a:ln>
              <a:effectLst/>
            </p:spPr>
            <p:txBody>
              <a:bodyPr/>
              <a:lstStyle/>
              <a:p>
                <a:pPr algn="l"/>
                <a:r>
                  <a:rPr lang="en-US" sz="1800">
                    <a:latin typeface="Arial" charset="0"/>
                  </a:rPr>
                  <a:t>  </a:t>
                </a:r>
                <a:r>
                  <a:rPr lang="en-US" sz="19800">
                    <a:latin typeface="Arial" charset="0"/>
                  </a:rPr>
                  <a:t> </a:t>
                </a:r>
                <a:r>
                  <a:rPr lang="en-US" sz="1800">
                    <a:latin typeface="Arial" charset="0"/>
                  </a:rPr>
                  <a:t>                                                                                           </a:t>
                </a:r>
              </a:p>
            </p:txBody>
          </p:sp>
          <p:sp>
            <p:nvSpPr>
              <p:cNvPr id="55301" name="Rectangle 5"/>
              <p:cNvSpPr>
                <a:spLocks noChangeArrowheads="1"/>
              </p:cNvSpPr>
              <p:nvPr/>
            </p:nvSpPr>
            <p:spPr bwMode="auto">
              <a:xfrm>
                <a:off x="0" y="2132"/>
                <a:ext cx="2925" cy="1442"/>
              </a:xfrm>
              <a:prstGeom prst="rect">
                <a:avLst/>
              </a:prstGeom>
              <a:solidFill>
                <a:srgbClr val="FFFFFF"/>
              </a:solidFill>
              <a:ln w="9525">
                <a:noFill/>
                <a:miter lim="800000"/>
                <a:headEnd/>
                <a:tailEnd/>
              </a:ln>
              <a:effectLst/>
            </p:spPr>
            <p:txBody>
              <a:bodyPr/>
              <a:lstStyle/>
              <a:p>
                <a:pPr algn="l"/>
                <a:r>
                  <a:rPr lang="en-US" sz="1800">
                    <a:latin typeface="Arial" charset="0"/>
                  </a:rPr>
                  <a:t>The </a:t>
                </a:r>
                <a:r>
                  <a:rPr lang="en-US" sz="1800">
                    <a:latin typeface="Arial" charset="0"/>
                    <a:hlinkClick r:id="rId2"/>
                  </a:rPr>
                  <a:t>Congress of Racial Equality</a:t>
                </a:r>
                <a:r>
                  <a:rPr lang="en-US" sz="1800">
                    <a:latin typeface="Arial" charset="0"/>
                  </a:rPr>
                  <a:t> (CORE) set out to test the newly established interstate desegregation laws on transportation. An integrated group of Freedom Riders got as far as Anniston, Alabama where they were beaten, and the Greyhound bus was burned on May 4, 1961.</a:t>
                </a:r>
              </a:p>
            </p:txBody>
          </p:sp>
        </p:grpSp>
      </p:grpSp>
      <p:pic>
        <p:nvPicPr>
          <p:cNvPr id="55300" name="Picture 4" descr="AfricanAmericans.com - Freedom Rides, The Congress of Racial Equality (CORE) set out to test the newly established interstate desegregation laws on transportation. An integrated group of Freedom Riders got as far as Anniston, Alabama where they were beaten, and the Greyhound bus was burned on May 4, 1961. "/>
          <p:cNvPicPr>
            <a:picLocks noChangeAspect="1" noChangeArrowheads="1"/>
          </p:cNvPicPr>
          <p:nvPr/>
        </p:nvPicPr>
        <p:blipFill>
          <a:blip r:embed="rId3" cstate="print"/>
          <a:srcRect/>
          <a:stretch>
            <a:fillRect/>
          </a:stretch>
        </p:blipFill>
        <p:spPr bwMode="auto">
          <a:xfrm>
            <a:off x="1143000" y="1371600"/>
            <a:ext cx="5851525" cy="3143250"/>
          </a:xfrm>
          <a:prstGeom prst="rect">
            <a:avLst/>
          </a:prstGeom>
          <a:noFill/>
        </p:spPr>
      </p:pic>
      <p:sp>
        <p:nvSpPr>
          <p:cNvPr id="55306" name="Rectangle 10"/>
          <p:cNvSpPr>
            <a:spLocks noGrp="1" noChangeArrowheads="1"/>
          </p:cNvSpPr>
          <p:nvPr>
            <p:ph type="title"/>
          </p:nvPr>
        </p:nvSpPr>
        <p:spPr>
          <a:xfrm>
            <a:off x="1219200" y="0"/>
            <a:ext cx="7772400" cy="1143000"/>
          </a:xfrm>
        </p:spPr>
        <p:txBody>
          <a:bodyPr/>
          <a:lstStyle/>
          <a:p>
            <a:r>
              <a:rPr lang="en-US"/>
              <a:t>A Freedom Ride meets its end in Alabama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17500" y="544513"/>
            <a:ext cx="8637588" cy="762000"/>
          </a:xfrm>
        </p:spPr>
        <p:txBody>
          <a:bodyPr/>
          <a:lstStyle/>
          <a:p>
            <a:pPr algn="ctr"/>
            <a:r>
              <a:rPr lang="en-US"/>
              <a:t>The Struggle heats up</a:t>
            </a:r>
          </a:p>
        </p:txBody>
      </p:sp>
      <p:sp>
        <p:nvSpPr>
          <p:cNvPr id="23555" name="Rectangle 3"/>
          <p:cNvSpPr>
            <a:spLocks noGrp="1" noChangeArrowheads="1"/>
          </p:cNvSpPr>
          <p:nvPr>
            <p:ph type="body" idx="1"/>
          </p:nvPr>
        </p:nvSpPr>
        <p:spPr>
          <a:xfrm>
            <a:off x="1143000" y="1371600"/>
            <a:ext cx="7772400" cy="4114800"/>
          </a:xfrm>
        </p:spPr>
        <p:txBody>
          <a:bodyPr/>
          <a:lstStyle/>
          <a:p>
            <a:pPr>
              <a:lnSpc>
                <a:spcPct val="90000"/>
              </a:lnSpc>
            </a:pPr>
            <a:r>
              <a:rPr lang="en-US" sz="2800"/>
              <a:t>1962-  James Meredith arrived to take classes at the all-white University of Mississippi- white riots broke out, put down by the army</a:t>
            </a:r>
          </a:p>
          <a:p>
            <a:pPr>
              <a:lnSpc>
                <a:spcPct val="90000"/>
              </a:lnSpc>
            </a:pPr>
            <a:r>
              <a:rPr lang="en-US" sz="2800"/>
              <a:t>April 1963- Martin Luther King Jr. is arrested after a protest march in Birmingham, AL</a:t>
            </a:r>
          </a:p>
          <a:p>
            <a:pPr>
              <a:lnSpc>
                <a:spcPct val="90000"/>
              </a:lnSpc>
            </a:pPr>
            <a:r>
              <a:rPr lang="en-US" sz="2800"/>
              <a:t>May 1963- More marches in Birmingham, AL</a:t>
            </a:r>
          </a:p>
          <a:p>
            <a:pPr lvl="1">
              <a:lnSpc>
                <a:spcPct val="90000"/>
              </a:lnSpc>
            </a:pPr>
            <a:r>
              <a:rPr lang="en-US" sz="2400"/>
              <a:t>Police Commissioner “Bull” Connor orders the police to use attack dogs against them as well as fire hoses.</a:t>
            </a:r>
          </a:p>
          <a:p>
            <a:pPr lvl="1">
              <a:lnSpc>
                <a:spcPct val="90000"/>
              </a:lnSpc>
            </a:pPr>
            <a:r>
              <a:rPr lang="en-US" sz="2400"/>
              <a:t>This is all seen on TV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105400" y="457200"/>
            <a:ext cx="3840163" cy="1143000"/>
          </a:xfrm>
        </p:spPr>
        <p:txBody>
          <a:bodyPr/>
          <a:lstStyle/>
          <a:p>
            <a:r>
              <a:rPr lang="en-US"/>
              <a:t>Birmingham, Alabama 1963</a:t>
            </a:r>
          </a:p>
        </p:txBody>
      </p:sp>
      <p:pic>
        <p:nvPicPr>
          <p:cNvPr id="57348" name="Picture 4" descr="http://www.binghamton.edu/ctah/student/rovente/Birmingham.jpg"/>
          <p:cNvPicPr>
            <a:picLocks noChangeAspect="1" noChangeArrowheads="1"/>
          </p:cNvPicPr>
          <p:nvPr/>
        </p:nvPicPr>
        <p:blipFill>
          <a:blip r:embed="rId2" cstate="print"/>
          <a:srcRect/>
          <a:stretch>
            <a:fillRect/>
          </a:stretch>
        </p:blipFill>
        <p:spPr bwMode="auto">
          <a:xfrm>
            <a:off x="2936875" y="1981200"/>
            <a:ext cx="6207125" cy="5097463"/>
          </a:xfrm>
          <a:prstGeom prst="rect">
            <a:avLst/>
          </a:prstGeom>
          <a:noFill/>
        </p:spPr>
      </p:pic>
      <p:pic>
        <p:nvPicPr>
          <p:cNvPr id="57350" name="Picture 6" descr="http://warhistorian.org/blog1/images/birmingham-1963.jpg"/>
          <p:cNvPicPr>
            <a:picLocks noChangeAspect="1" noChangeArrowheads="1"/>
          </p:cNvPicPr>
          <p:nvPr/>
        </p:nvPicPr>
        <p:blipFill>
          <a:blip r:embed="rId3" cstate="print"/>
          <a:srcRect/>
          <a:stretch>
            <a:fillRect/>
          </a:stretch>
        </p:blipFill>
        <p:spPr bwMode="auto">
          <a:xfrm>
            <a:off x="0" y="0"/>
            <a:ext cx="4937125" cy="3486150"/>
          </a:xfrm>
          <a:prstGeom prst="rect">
            <a:avLst/>
          </a:prstGeom>
          <a:noFill/>
        </p:spPr>
      </p:pic>
      <p:pic>
        <p:nvPicPr>
          <p:cNvPr id="57352" name="Picture 8" descr="http://www.pbs.org/wgbh/amex/eyesontheprize/story/images/07_c_06.jpg"/>
          <p:cNvPicPr>
            <a:picLocks noChangeAspect="1" noChangeArrowheads="1"/>
          </p:cNvPicPr>
          <p:nvPr/>
        </p:nvPicPr>
        <p:blipFill>
          <a:blip r:embed="rId4" cstate="print"/>
          <a:srcRect/>
          <a:stretch>
            <a:fillRect/>
          </a:stretch>
        </p:blipFill>
        <p:spPr bwMode="auto">
          <a:xfrm>
            <a:off x="0" y="3505200"/>
            <a:ext cx="3200400" cy="444658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17500" y="544513"/>
            <a:ext cx="8637588" cy="762000"/>
          </a:xfrm>
        </p:spPr>
        <p:txBody>
          <a:bodyPr/>
          <a:lstStyle/>
          <a:p>
            <a:pPr algn="ctr"/>
            <a:r>
              <a:rPr lang="en-US"/>
              <a:t>March on Washington</a:t>
            </a:r>
          </a:p>
        </p:txBody>
      </p:sp>
      <p:sp>
        <p:nvSpPr>
          <p:cNvPr id="24579" name="Rectangle 3"/>
          <p:cNvSpPr>
            <a:spLocks noGrp="1" noChangeArrowheads="1"/>
          </p:cNvSpPr>
          <p:nvPr>
            <p:ph type="body" idx="1"/>
          </p:nvPr>
        </p:nvSpPr>
        <p:spPr/>
        <p:txBody>
          <a:bodyPr/>
          <a:lstStyle/>
          <a:p>
            <a:r>
              <a:rPr lang="en-US"/>
              <a:t>August 28</a:t>
            </a:r>
            <a:r>
              <a:rPr lang="en-US" baseline="30000"/>
              <a:t>th</a:t>
            </a:r>
            <a:r>
              <a:rPr lang="en-US"/>
              <a:t>, 1963 250,000 people gather at Lincoln Memorial in Washington D.C. in support of Civil Rights</a:t>
            </a:r>
          </a:p>
          <a:p>
            <a:r>
              <a:rPr lang="en-US"/>
              <a:t>Martin Luther King Jr. delivers his “I Have A Dream” speech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p>
        </p:txBody>
      </p:sp>
      <p:pic>
        <p:nvPicPr>
          <p:cNvPr id="58372" name="Picture 4" descr="http://www.historicaldocuments.com/MarchonWashingtonPhotoAA.jpg"/>
          <p:cNvPicPr>
            <a:picLocks noChangeAspect="1" noChangeArrowheads="1"/>
          </p:cNvPicPr>
          <p:nvPr/>
        </p:nvPicPr>
        <p:blipFill>
          <a:blip r:embed="rId2" cstate="print"/>
          <a:srcRect/>
          <a:stretch>
            <a:fillRect/>
          </a:stretch>
        </p:blipFill>
        <p:spPr bwMode="auto">
          <a:xfrm>
            <a:off x="-228600" y="-422275"/>
            <a:ext cx="5715000" cy="7280275"/>
          </a:xfrm>
          <a:prstGeom prst="rect">
            <a:avLst/>
          </a:prstGeom>
          <a:noFill/>
        </p:spPr>
      </p:pic>
      <p:pic>
        <p:nvPicPr>
          <p:cNvPr id="58374" name="Picture 6" descr="http://ari.typepad.com/photos/scrapbook/amex_king_dream.jpg"/>
          <p:cNvPicPr>
            <a:picLocks noChangeAspect="1" noChangeArrowheads="1"/>
          </p:cNvPicPr>
          <p:nvPr/>
        </p:nvPicPr>
        <p:blipFill>
          <a:blip r:embed="rId3" cstate="print"/>
          <a:srcRect/>
          <a:stretch>
            <a:fillRect/>
          </a:stretch>
        </p:blipFill>
        <p:spPr bwMode="auto">
          <a:xfrm>
            <a:off x="4953000" y="0"/>
            <a:ext cx="4000500" cy="3028950"/>
          </a:xfrm>
          <a:prstGeom prst="rect">
            <a:avLst/>
          </a:prstGeom>
          <a:noFill/>
        </p:spPr>
      </p:pic>
      <p:pic>
        <p:nvPicPr>
          <p:cNvPr id="58376" name="Picture 8" descr="http://web.ncf.ca/ek867/marchon.washington.jpg"/>
          <p:cNvPicPr>
            <a:picLocks noChangeAspect="1" noChangeArrowheads="1"/>
          </p:cNvPicPr>
          <p:nvPr/>
        </p:nvPicPr>
        <p:blipFill>
          <a:blip r:embed="rId4" cstate="print"/>
          <a:srcRect/>
          <a:stretch>
            <a:fillRect/>
          </a:stretch>
        </p:blipFill>
        <p:spPr bwMode="auto">
          <a:xfrm>
            <a:off x="5486400" y="2743200"/>
            <a:ext cx="3429000" cy="50514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17500" y="544513"/>
            <a:ext cx="8637588" cy="762000"/>
          </a:xfrm>
        </p:spPr>
        <p:txBody>
          <a:bodyPr/>
          <a:lstStyle/>
          <a:p>
            <a:pPr algn="ctr"/>
            <a:r>
              <a:rPr lang="en-US"/>
              <a:t>Four Little Girls</a:t>
            </a:r>
          </a:p>
        </p:txBody>
      </p:sp>
      <p:sp>
        <p:nvSpPr>
          <p:cNvPr id="18435" name="Rectangle 3"/>
          <p:cNvSpPr>
            <a:spLocks noGrp="1" noChangeArrowheads="1"/>
          </p:cNvSpPr>
          <p:nvPr>
            <p:ph type="body" idx="1"/>
          </p:nvPr>
        </p:nvSpPr>
        <p:spPr/>
        <p:txBody>
          <a:bodyPr/>
          <a:lstStyle/>
          <a:p>
            <a:r>
              <a:rPr lang="en-US"/>
              <a:t>September 15</a:t>
            </a:r>
            <a:r>
              <a:rPr lang="en-US" baseline="30000"/>
              <a:t>th</a:t>
            </a:r>
            <a:r>
              <a:rPr lang="en-US"/>
              <a:t> 1963</a:t>
            </a:r>
          </a:p>
          <a:p>
            <a:r>
              <a:rPr lang="en-US"/>
              <a:t>Birmingham, Alabama</a:t>
            </a:r>
          </a:p>
          <a:p>
            <a:r>
              <a:rPr lang="en-US"/>
              <a:t>An African American Baptist Church was bombed.</a:t>
            </a:r>
          </a:p>
          <a:p>
            <a:r>
              <a:rPr lang="en-US"/>
              <a:t>4 little girls were killed, 20 injured</a:t>
            </a:r>
          </a:p>
          <a:p>
            <a:r>
              <a:rPr lang="en-US"/>
              <a:t>The church had been a Civil Rights meeting place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43000" y="762000"/>
            <a:ext cx="7772400" cy="1143000"/>
          </a:xfrm>
        </p:spPr>
        <p:txBody>
          <a:bodyPr/>
          <a:lstStyle/>
          <a:p>
            <a:r>
              <a:rPr lang="en-US"/>
              <a:t>The KKK bombed the Sixteenth Street Baptist Church</a:t>
            </a:r>
            <a:br>
              <a:rPr lang="en-US"/>
            </a:br>
            <a:r>
              <a:rPr lang="en-US"/>
              <a:t>in Birmingham, AL in 1963 Killing these 4 girls</a:t>
            </a:r>
          </a:p>
        </p:txBody>
      </p:sp>
      <p:pic>
        <p:nvPicPr>
          <p:cNvPr id="59396" name="Picture 4" descr="http://www.africanamericans.com/images2/MLKBirminghamChurch.gif"/>
          <p:cNvPicPr>
            <a:picLocks noChangeAspect="1" noChangeArrowheads="1"/>
          </p:cNvPicPr>
          <p:nvPr/>
        </p:nvPicPr>
        <p:blipFill>
          <a:blip r:embed="rId2" cstate="print"/>
          <a:srcRect/>
          <a:stretch>
            <a:fillRect/>
          </a:stretch>
        </p:blipFill>
        <p:spPr bwMode="auto">
          <a:xfrm>
            <a:off x="6629400" y="2133600"/>
            <a:ext cx="2354263" cy="2903538"/>
          </a:xfrm>
          <a:prstGeom prst="rect">
            <a:avLst/>
          </a:prstGeom>
          <a:noFill/>
        </p:spPr>
      </p:pic>
      <p:pic>
        <p:nvPicPr>
          <p:cNvPr id="59398" name="Picture 6" descr="http://www.thatsalabama.com/civilwrongs/churchbomb/bombedchurchopt.jpg"/>
          <p:cNvPicPr>
            <a:picLocks noChangeAspect="1" noChangeArrowheads="1"/>
          </p:cNvPicPr>
          <p:nvPr/>
        </p:nvPicPr>
        <p:blipFill>
          <a:blip r:embed="rId3" cstate="print"/>
          <a:srcRect/>
          <a:stretch>
            <a:fillRect/>
          </a:stretch>
        </p:blipFill>
        <p:spPr bwMode="auto">
          <a:xfrm>
            <a:off x="3733800" y="2819400"/>
            <a:ext cx="2860675" cy="2974975"/>
          </a:xfrm>
          <a:prstGeom prst="rect">
            <a:avLst/>
          </a:prstGeom>
          <a:noFill/>
        </p:spPr>
      </p:pic>
      <p:pic>
        <p:nvPicPr>
          <p:cNvPr id="59400" name="Picture 8" descr="http://www.africanamericans.com/images2/MLKBirmingham4.gif"/>
          <p:cNvPicPr>
            <a:picLocks noChangeAspect="1" noChangeArrowheads="1"/>
          </p:cNvPicPr>
          <p:nvPr/>
        </p:nvPicPr>
        <p:blipFill>
          <a:blip r:embed="rId4" cstate="print"/>
          <a:srcRect/>
          <a:stretch>
            <a:fillRect/>
          </a:stretch>
        </p:blipFill>
        <p:spPr bwMode="auto">
          <a:xfrm>
            <a:off x="152400" y="2743200"/>
            <a:ext cx="3349625" cy="348615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7500" y="544513"/>
            <a:ext cx="8637588" cy="762000"/>
          </a:xfrm>
        </p:spPr>
        <p:txBody>
          <a:bodyPr/>
          <a:lstStyle/>
          <a:p>
            <a:pPr algn="ctr"/>
            <a:r>
              <a:rPr lang="en-US"/>
              <a:t>Civil Rights Act of 1964</a:t>
            </a:r>
          </a:p>
        </p:txBody>
      </p:sp>
      <p:sp>
        <p:nvSpPr>
          <p:cNvPr id="25603" name="Rectangle 3"/>
          <p:cNvSpPr>
            <a:spLocks noGrp="1" noChangeArrowheads="1"/>
          </p:cNvSpPr>
          <p:nvPr>
            <p:ph type="body" idx="1"/>
          </p:nvPr>
        </p:nvSpPr>
        <p:spPr/>
        <p:txBody>
          <a:bodyPr/>
          <a:lstStyle/>
          <a:p>
            <a:r>
              <a:rPr lang="en-US"/>
              <a:t>This was a law passed by the U.S. Congress due to pressure put on by the Civil Rights movement</a:t>
            </a:r>
          </a:p>
          <a:p>
            <a:r>
              <a:rPr lang="en-US"/>
              <a:t>Made segregation illegal in all public places, like restaurants, stores, parks, etc.</a:t>
            </a:r>
          </a:p>
          <a:p>
            <a:pPr>
              <a:buFont typeface="Wingdings" pitchFamily="2" charset="2"/>
              <a:buNone/>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90500"/>
            <a:ext cx="8229600" cy="762000"/>
          </a:xfrm>
        </p:spPr>
        <p:txBody>
          <a:bodyPr/>
          <a:lstStyle/>
          <a:p>
            <a:pPr algn="ctr"/>
            <a:r>
              <a:rPr lang="en-US"/>
              <a:t>Voting Rights</a:t>
            </a:r>
          </a:p>
        </p:txBody>
      </p:sp>
      <p:sp>
        <p:nvSpPr>
          <p:cNvPr id="26627" name="Rectangle 3"/>
          <p:cNvSpPr>
            <a:spLocks noGrp="1" noChangeArrowheads="1"/>
          </p:cNvSpPr>
          <p:nvPr>
            <p:ph type="body" idx="1"/>
          </p:nvPr>
        </p:nvSpPr>
        <p:spPr>
          <a:xfrm>
            <a:off x="838200" y="990600"/>
            <a:ext cx="8305800" cy="5867400"/>
          </a:xfrm>
        </p:spPr>
        <p:txBody>
          <a:bodyPr/>
          <a:lstStyle/>
          <a:p>
            <a:pPr>
              <a:lnSpc>
                <a:spcPct val="90000"/>
              </a:lnSpc>
            </a:pPr>
            <a:r>
              <a:rPr lang="en-US" sz="2400" b="1"/>
              <a:t>Freedom Summer, 1964</a:t>
            </a:r>
          </a:p>
          <a:p>
            <a:pPr lvl="1">
              <a:lnSpc>
                <a:spcPct val="90000"/>
              </a:lnSpc>
            </a:pPr>
            <a:r>
              <a:rPr lang="en-US" sz="2000"/>
              <a:t>White college students traveled to Mississippi to register African Americans to vote</a:t>
            </a:r>
          </a:p>
          <a:p>
            <a:pPr lvl="1">
              <a:lnSpc>
                <a:spcPct val="90000"/>
              </a:lnSpc>
            </a:pPr>
            <a:r>
              <a:rPr lang="en-US" sz="2000"/>
              <a:t>June 21</a:t>
            </a:r>
            <a:r>
              <a:rPr lang="en-US" sz="2000" baseline="30000"/>
              <a:t>st</a:t>
            </a:r>
            <a:r>
              <a:rPr lang="en-US" sz="2000"/>
              <a:t> 1964- 3 “Freedom Summer” volunteers (2 white, 1 black) disappeared.  They were found in August shot to death</a:t>
            </a:r>
          </a:p>
          <a:p>
            <a:pPr lvl="1">
              <a:lnSpc>
                <a:spcPct val="90000"/>
              </a:lnSpc>
              <a:buFontTx/>
              <a:buNone/>
            </a:pPr>
            <a:endParaRPr lang="en-US" sz="2000"/>
          </a:p>
          <a:p>
            <a:pPr>
              <a:lnSpc>
                <a:spcPct val="90000"/>
              </a:lnSpc>
            </a:pPr>
            <a:r>
              <a:rPr lang="en-US" sz="2400" b="1"/>
              <a:t>Martin Luther King Jr.  organizes a voter registration march in Alabama from Selma to Montgomery, 1965</a:t>
            </a:r>
          </a:p>
          <a:p>
            <a:pPr lvl="1">
              <a:lnSpc>
                <a:spcPct val="90000"/>
              </a:lnSpc>
            </a:pPr>
            <a:r>
              <a:rPr lang="en-US" sz="2000"/>
              <a:t>Many marchers were beaten and jailed by police</a:t>
            </a:r>
          </a:p>
          <a:p>
            <a:pPr lvl="1">
              <a:lnSpc>
                <a:spcPct val="90000"/>
              </a:lnSpc>
            </a:pPr>
            <a:r>
              <a:rPr lang="en-US" sz="2000"/>
              <a:t>Again, it was seen on TV</a:t>
            </a:r>
          </a:p>
          <a:p>
            <a:pPr lvl="1">
              <a:lnSpc>
                <a:spcPct val="90000"/>
              </a:lnSpc>
              <a:buFontTx/>
              <a:buNone/>
            </a:pPr>
            <a:endParaRPr lang="en-US" sz="2000"/>
          </a:p>
          <a:p>
            <a:pPr>
              <a:lnSpc>
                <a:spcPct val="90000"/>
              </a:lnSpc>
            </a:pPr>
            <a:r>
              <a:rPr lang="en-US" sz="2400" b="1"/>
              <a:t>1965- Voting Rights Act is passed</a:t>
            </a:r>
          </a:p>
          <a:p>
            <a:pPr lvl="1">
              <a:lnSpc>
                <a:spcPct val="90000"/>
              </a:lnSpc>
            </a:pPr>
            <a:r>
              <a:rPr lang="en-US" sz="2000"/>
              <a:t>Happened because of pressure put on by the Civil Rights Movement</a:t>
            </a:r>
          </a:p>
          <a:p>
            <a:pPr lvl="1">
              <a:lnSpc>
                <a:spcPct val="90000"/>
              </a:lnSpc>
            </a:pPr>
            <a:r>
              <a:rPr lang="en-US" sz="2000"/>
              <a:t>It gave the U.S. government the power to inspect the voter registration procedures in Southern states</a:t>
            </a:r>
          </a:p>
          <a:p>
            <a:pPr lvl="1">
              <a:lnSpc>
                <a:spcPct val="90000"/>
              </a:lnSpc>
            </a:pPr>
            <a:r>
              <a:rPr lang="en-US" sz="2000">
                <a:solidFill>
                  <a:srgbClr val="990000"/>
                </a:solidFill>
              </a:rPr>
              <a:t>Made poll taxes and literacy tests illegal</a:t>
            </a:r>
          </a:p>
          <a:p>
            <a:pPr lvl="1">
              <a:lnSpc>
                <a:spcPct val="90000"/>
              </a:lnSpc>
              <a:buFontTx/>
              <a:buNone/>
            </a:pPr>
            <a:endParaRPr lang="en-US" sz="200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8263"/>
            <a:ext cx="8229600" cy="1311275"/>
          </a:xfrm>
        </p:spPr>
        <p:txBody>
          <a:bodyPr/>
          <a:lstStyle/>
          <a:p>
            <a:pPr algn="ctr"/>
            <a:r>
              <a:rPr lang="en-US" sz="4000"/>
              <a:t>How did the South respond to the changes to the Constitution?</a:t>
            </a:r>
          </a:p>
        </p:txBody>
      </p:sp>
      <p:sp>
        <p:nvSpPr>
          <p:cNvPr id="3075" name="Rectangle 3"/>
          <p:cNvSpPr>
            <a:spLocks noGrp="1" noChangeArrowheads="1"/>
          </p:cNvSpPr>
          <p:nvPr>
            <p:ph type="body" idx="1"/>
          </p:nvPr>
        </p:nvSpPr>
        <p:spPr>
          <a:xfrm>
            <a:off x="457200" y="1371600"/>
            <a:ext cx="8229600" cy="5257800"/>
          </a:xfrm>
        </p:spPr>
        <p:txBody>
          <a:bodyPr/>
          <a:lstStyle/>
          <a:p>
            <a:r>
              <a:rPr lang="en-US" sz="2800" b="1" u="sng"/>
              <a:t>Plessy Vs. Ferguson (1896)</a:t>
            </a:r>
          </a:p>
          <a:p>
            <a:pPr lvl="1"/>
            <a:r>
              <a:rPr lang="en-US" sz="2400"/>
              <a:t>U.S. Supreme Court decides that segregation is legal</a:t>
            </a:r>
          </a:p>
          <a:p>
            <a:pPr lvl="1"/>
            <a:r>
              <a:rPr lang="en-US" sz="2400"/>
              <a:t>Says it is okay to be separate as long as everything is equal. </a:t>
            </a:r>
          </a:p>
          <a:p>
            <a:r>
              <a:rPr lang="en-US" sz="2800" b="1" u="sng"/>
              <a:t>Jim Crow laws</a:t>
            </a:r>
          </a:p>
          <a:p>
            <a:pPr lvl="1"/>
            <a:r>
              <a:rPr lang="en-US" sz="2400"/>
              <a:t>Laws passed by southern state governments that segregated people by race</a:t>
            </a:r>
          </a:p>
          <a:p>
            <a:pPr lvl="2"/>
            <a:r>
              <a:rPr lang="en-US" sz="2000"/>
              <a:t>Separated by race in restaurants, hotels, water fountains, barber shops etc.</a:t>
            </a:r>
          </a:p>
          <a:p>
            <a:pPr lvl="2"/>
            <a:r>
              <a:rPr lang="en-US" sz="2000"/>
              <a:t>Separated by race in the military</a:t>
            </a:r>
          </a:p>
          <a:p>
            <a:pPr lvl="2"/>
            <a:r>
              <a:rPr lang="en-US" sz="2000"/>
              <a:t>Separated by race in schools</a:t>
            </a:r>
          </a:p>
          <a:p>
            <a:pPr lvl="2"/>
            <a:r>
              <a:rPr lang="en-US" sz="2000"/>
              <a:t>No marriage with other races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4400" y="0"/>
            <a:ext cx="4800600" cy="1143000"/>
          </a:xfrm>
        </p:spPr>
        <p:txBody>
          <a:bodyPr/>
          <a:lstStyle/>
          <a:p>
            <a:r>
              <a:rPr lang="en-US"/>
              <a:t>Freedom Summer in Mississippi, 1964</a:t>
            </a:r>
          </a:p>
        </p:txBody>
      </p:sp>
      <p:pic>
        <p:nvPicPr>
          <p:cNvPr id="60420" name="Picture 4" descr="http://lumen.georgetown.edu/projects/posterTool/data/users/FreedomSummerTraining.jpg"/>
          <p:cNvPicPr>
            <a:picLocks noChangeAspect="1" noChangeArrowheads="1"/>
          </p:cNvPicPr>
          <p:nvPr/>
        </p:nvPicPr>
        <p:blipFill>
          <a:blip r:embed="rId2" cstate="print"/>
          <a:srcRect/>
          <a:stretch>
            <a:fillRect/>
          </a:stretch>
        </p:blipFill>
        <p:spPr bwMode="auto">
          <a:xfrm>
            <a:off x="0" y="1219200"/>
            <a:ext cx="4251325" cy="3352800"/>
          </a:xfrm>
          <a:prstGeom prst="rect">
            <a:avLst/>
          </a:prstGeom>
          <a:noFill/>
        </p:spPr>
      </p:pic>
      <p:pic>
        <p:nvPicPr>
          <p:cNvPr id="60422" name="Picture 6" descr="http://www.fullframefest.org/images/films_2006/freedomsummer.jpg"/>
          <p:cNvPicPr>
            <a:picLocks noChangeAspect="1" noChangeArrowheads="1"/>
          </p:cNvPicPr>
          <p:nvPr/>
        </p:nvPicPr>
        <p:blipFill>
          <a:blip r:embed="rId3" cstate="print"/>
          <a:srcRect/>
          <a:stretch>
            <a:fillRect/>
          </a:stretch>
        </p:blipFill>
        <p:spPr bwMode="auto">
          <a:xfrm>
            <a:off x="6400800" y="0"/>
            <a:ext cx="2743200" cy="1851025"/>
          </a:xfrm>
          <a:prstGeom prst="rect">
            <a:avLst/>
          </a:prstGeom>
          <a:noFill/>
        </p:spPr>
      </p:pic>
      <p:pic>
        <p:nvPicPr>
          <p:cNvPr id="60424" name="Picture 8" descr="http://upload.wikimedia.org/wikipedia/en/thumb/0/02/AndrewGoodman-JamesChaney-MichaelSchwerner.jpg/199px-AndrewGoodman-JamesChaney-MichaelSchwerner.jpg"/>
          <p:cNvPicPr>
            <a:picLocks noChangeAspect="1" noChangeArrowheads="1"/>
          </p:cNvPicPr>
          <p:nvPr/>
        </p:nvPicPr>
        <p:blipFill>
          <a:blip r:embed="rId4" cstate="print"/>
          <a:srcRect/>
          <a:stretch>
            <a:fillRect/>
          </a:stretch>
        </p:blipFill>
        <p:spPr bwMode="auto">
          <a:xfrm>
            <a:off x="6869113" y="1828800"/>
            <a:ext cx="2274887" cy="3508375"/>
          </a:xfrm>
          <a:prstGeom prst="rect">
            <a:avLst/>
          </a:prstGeom>
          <a:noFill/>
        </p:spPr>
      </p:pic>
      <p:pic>
        <p:nvPicPr>
          <p:cNvPr id="60426" name="Picture 10" descr="http://www.pbs.org/wgbh/amex/eyesontheprize/story/images/09_summer_08.jpg"/>
          <p:cNvPicPr>
            <a:picLocks noChangeAspect="1" noChangeArrowheads="1"/>
          </p:cNvPicPr>
          <p:nvPr/>
        </p:nvPicPr>
        <p:blipFill>
          <a:blip r:embed="rId5" cstate="print"/>
          <a:srcRect/>
          <a:stretch>
            <a:fillRect/>
          </a:stretch>
        </p:blipFill>
        <p:spPr bwMode="auto">
          <a:xfrm>
            <a:off x="3581400" y="2590800"/>
            <a:ext cx="3200400" cy="444658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352800" y="457200"/>
            <a:ext cx="3505200" cy="2514600"/>
          </a:xfrm>
        </p:spPr>
        <p:txBody>
          <a:bodyPr/>
          <a:lstStyle/>
          <a:p>
            <a:r>
              <a:rPr lang="en-US" sz="2800"/>
              <a:t>Selma to Montgomery, Alabama Voter Registration March, 1965.  The Police attacked the marchers with clubs and tear gas.</a:t>
            </a:r>
          </a:p>
        </p:txBody>
      </p:sp>
      <p:pic>
        <p:nvPicPr>
          <p:cNvPr id="61443" name="Picture 3" descr="http://content.answers.com/main/content/wp/en/7/75/Bloody_Sunday-officers_await_demonstrators.jpeg"/>
          <p:cNvPicPr>
            <a:picLocks noChangeAspect="1" noChangeArrowheads="1"/>
          </p:cNvPicPr>
          <p:nvPr/>
        </p:nvPicPr>
        <p:blipFill>
          <a:blip r:embed="rId2" cstate="print"/>
          <a:srcRect/>
          <a:stretch>
            <a:fillRect/>
          </a:stretch>
        </p:blipFill>
        <p:spPr bwMode="auto">
          <a:xfrm>
            <a:off x="4572000" y="3657600"/>
            <a:ext cx="4314825" cy="3049588"/>
          </a:xfrm>
          <a:prstGeom prst="rect">
            <a:avLst/>
          </a:prstGeom>
          <a:noFill/>
        </p:spPr>
      </p:pic>
      <p:pic>
        <p:nvPicPr>
          <p:cNvPr id="61445" name="Picture 5" descr="http://content.answers.com/main/content/wp/en/a/a1/Selma_to_Montgomery_marches.jpg"/>
          <p:cNvPicPr>
            <a:picLocks noChangeAspect="1" noChangeArrowheads="1"/>
          </p:cNvPicPr>
          <p:nvPr/>
        </p:nvPicPr>
        <p:blipFill>
          <a:blip r:embed="rId3" cstate="print"/>
          <a:srcRect/>
          <a:stretch>
            <a:fillRect/>
          </a:stretch>
        </p:blipFill>
        <p:spPr bwMode="auto">
          <a:xfrm>
            <a:off x="152400" y="0"/>
            <a:ext cx="3200400" cy="2879725"/>
          </a:xfrm>
          <a:prstGeom prst="rect">
            <a:avLst/>
          </a:prstGeom>
          <a:noFill/>
        </p:spPr>
      </p:pic>
      <p:pic>
        <p:nvPicPr>
          <p:cNvPr id="61447" name="Picture 7" descr="http://www.americaslibrary.gov/assets/jb/modern/jb_modern_selma_2_m.jpg"/>
          <p:cNvPicPr>
            <a:picLocks noChangeAspect="1" noChangeArrowheads="1"/>
          </p:cNvPicPr>
          <p:nvPr/>
        </p:nvPicPr>
        <p:blipFill>
          <a:blip r:embed="rId4" cstate="print"/>
          <a:srcRect/>
          <a:stretch>
            <a:fillRect/>
          </a:stretch>
        </p:blipFill>
        <p:spPr bwMode="auto">
          <a:xfrm>
            <a:off x="6858000" y="1295400"/>
            <a:ext cx="2286000" cy="2286000"/>
          </a:xfrm>
          <a:prstGeom prst="rect">
            <a:avLst/>
          </a:prstGeom>
          <a:noFill/>
        </p:spPr>
      </p:pic>
      <p:pic>
        <p:nvPicPr>
          <p:cNvPr id="61449" name="Picture 9" descr="http://www.omvarldsbilder.se/ImagesE/Selma-Montg-Pettusbridge.jpg"/>
          <p:cNvPicPr>
            <a:picLocks noChangeAspect="1" noChangeArrowheads="1"/>
          </p:cNvPicPr>
          <p:nvPr/>
        </p:nvPicPr>
        <p:blipFill>
          <a:blip r:embed="rId5" cstate="print"/>
          <a:srcRect/>
          <a:stretch>
            <a:fillRect/>
          </a:stretch>
        </p:blipFill>
        <p:spPr bwMode="auto">
          <a:xfrm>
            <a:off x="304800" y="2743200"/>
            <a:ext cx="2857500" cy="3886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7500" y="544513"/>
            <a:ext cx="8637588" cy="762000"/>
          </a:xfrm>
        </p:spPr>
        <p:txBody>
          <a:bodyPr/>
          <a:lstStyle/>
          <a:p>
            <a:pPr algn="ctr"/>
            <a:r>
              <a:rPr lang="en-US"/>
              <a:t>Black Power</a:t>
            </a:r>
          </a:p>
        </p:txBody>
      </p:sp>
      <p:sp>
        <p:nvSpPr>
          <p:cNvPr id="28675" name="Rectangle 3"/>
          <p:cNvSpPr>
            <a:spLocks noGrp="1" noChangeArrowheads="1"/>
          </p:cNvSpPr>
          <p:nvPr>
            <p:ph type="body" idx="1"/>
          </p:nvPr>
        </p:nvSpPr>
        <p:spPr/>
        <p:txBody>
          <a:bodyPr/>
          <a:lstStyle/>
          <a:p>
            <a:r>
              <a:rPr lang="en-US" sz="2800"/>
              <a:t>Despite the work of non-violent protesters, African Americans were still victims of discrimination, still poor, still intimidated.</a:t>
            </a:r>
          </a:p>
          <a:p>
            <a:r>
              <a:rPr lang="en-US" sz="2800"/>
              <a:t>Many started to turn to other leaders, with a more radical message</a:t>
            </a:r>
          </a:p>
          <a:p>
            <a:r>
              <a:rPr lang="en-US" sz="2800"/>
              <a:t>Groups like the </a:t>
            </a:r>
            <a:r>
              <a:rPr lang="en-US" sz="2800" b="1" u="sng"/>
              <a:t>Nation of Islam</a:t>
            </a:r>
            <a:r>
              <a:rPr lang="en-US" sz="2800"/>
              <a:t> and the </a:t>
            </a:r>
            <a:r>
              <a:rPr lang="en-US" sz="2800" b="1" u="sng"/>
              <a:t>Black Panthers</a:t>
            </a:r>
            <a:r>
              <a:rPr lang="en-US" sz="2800"/>
              <a:t> favored using “any means necessary” to improve the situation of African Americans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00200" y="0"/>
            <a:ext cx="7772400" cy="1143000"/>
          </a:xfrm>
        </p:spPr>
        <p:txBody>
          <a:bodyPr/>
          <a:lstStyle/>
          <a:p>
            <a:pPr algn="ctr"/>
            <a:r>
              <a:rPr lang="en-US"/>
              <a:t>Black Power</a:t>
            </a:r>
          </a:p>
        </p:txBody>
      </p:sp>
      <p:pic>
        <p:nvPicPr>
          <p:cNvPr id="62468" name="Picture 4" descr="http://www.cnn.com/US/9706/23/shabazz.final/muhammad.jpg"/>
          <p:cNvPicPr>
            <a:picLocks noChangeAspect="1" noChangeArrowheads="1"/>
          </p:cNvPicPr>
          <p:nvPr/>
        </p:nvPicPr>
        <p:blipFill>
          <a:blip r:embed="rId2" cstate="print"/>
          <a:srcRect/>
          <a:stretch>
            <a:fillRect/>
          </a:stretch>
        </p:blipFill>
        <p:spPr bwMode="auto">
          <a:xfrm>
            <a:off x="0" y="1066800"/>
            <a:ext cx="4572000" cy="3589338"/>
          </a:xfrm>
          <a:prstGeom prst="rect">
            <a:avLst/>
          </a:prstGeom>
          <a:noFill/>
        </p:spPr>
      </p:pic>
      <p:sp>
        <p:nvSpPr>
          <p:cNvPr id="62469" name="Text Box 5"/>
          <p:cNvSpPr txBox="1">
            <a:spLocks noChangeArrowheads="1"/>
          </p:cNvSpPr>
          <p:nvPr/>
        </p:nvSpPr>
        <p:spPr bwMode="auto">
          <a:xfrm>
            <a:off x="838200" y="4575175"/>
            <a:ext cx="4038600" cy="2282825"/>
          </a:xfrm>
          <a:prstGeom prst="rect">
            <a:avLst/>
          </a:prstGeom>
          <a:noFill/>
          <a:ln w="9525">
            <a:noFill/>
            <a:miter lim="800000"/>
            <a:headEnd/>
            <a:tailEnd/>
          </a:ln>
          <a:effectLst/>
        </p:spPr>
        <p:txBody>
          <a:bodyPr>
            <a:spAutoFit/>
          </a:bodyPr>
          <a:lstStyle/>
          <a:p>
            <a:pPr>
              <a:spcBef>
                <a:spcPct val="50000"/>
              </a:spcBef>
            </a:pPr>
            <a:r>
              <a:rPr lang="en-US"/>
              <a:t>The </a:t>
            </a:r>
            <a:r>
              <a:rPr lang="en-US">
                <a:solidFill>
                  <a:srgbClr val="990000"/>
                </a:solidFill>
              </a:rPr>
              <a:t>Nation of Islam</a:t>
            </a:r>
            <a:r>
              <a:rPr lang="en-US"/>
              <a:t>, led by Elijah </a:t>
            </a:r>
            <a:r>
              <a:rPr lang="en-US">
                <a:solidFill>
                  <a:srgbClr val="000000"/>
                </a:solidFill>
                <a:cs typeface="Arial" charset="0"/>
              </a:rPr>
              <a:t>Muhammad</a:t>
            </a:r>
            <a:r>
              <a:rPr lang="en-US">
                <a:solidFill>
                  <a:srgbClr val="000000"/>
                </a:solidFill>
                <a:latin typeface="Arial" charset="0"/>
                <a:cs typeface="Arial" charset="0"/>
              </a:rPr>
              <a:t> </a:t>
            </a:r>
            <a:r>
              <a:rPr lang="en-US"/>
              <a:t>believed in a total separation of Black and White America with African Americans having their own country.</a:t>
            </a:r>
          </a:p>
        </p:txBody>
      </p:sp>
      <p:sp>
        <p:nvSpPr>
          <p:cNvPr id="62470" name="Line 6"/>
          <p:cNvSpPr>
            <a:spLocks noChangeShapeType="1"/>
          </p:cNvSpPr>
          <p:nvPr/>
        </p:nvSpPr>
        <p:spPr bwMode="auto">
          <a:xfrm>
            <a:off x="4800600" y="1600200"/>
            <a:ext cx="0" cy="5257800"/>
          </a:xfrm>
          <a:prstGeom prst="line">
            <a:avLst/>
          </a:prstGeom>
          <a:noFill/>
          <a:ln w="57150">
            <a:solidFill>
              <a:schemeClr val="tx1"/>
            </a:solidFill>
            <a:round/>
            <a:headEnd/>
            <a:tailEnd/>
          </a:ln>
          <a:effectLst/>
        </p:spPr>
        <p:txBody>
          <a:bodyPr wrap="none"/>
          <a:lstStyle/>
          <a:p>
            <a:endParaRPr lang="en-US"/>
          </a:p>
        </p:txBody>
      </p:sp>
      <p:grpSp>
        <p:nvGrpSpPr>
          <p:cNvPr id="62477" name="Group 13"/>
          <p:cNvGrpSpPr>
            <a:grpSpLocks/>
          </p:cNvGrpSpPr>
          <p:nvPr/>
        </p:nvGrpSpPr>
        <p:grpSpPr bwMode="auto">
          <a:xfrm>
            <a:off x="0" y="1960563"/>
            <a:ext cx="9144000" cy="2865437"/>
            <a:chOff x="0" y="0"/>
            <a:chExt cx="5760" cy="1805"/>
          </a:xfrm>
        </p:grpSpPr>
        <p:sp>
          <p:nvSpPr>
            <p:cNvPr id="62474" name="Rectangle 10"/>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a:p>
          </p:txBody>
        </p:sp>
        <p:sp>
          <p:nvSpPr>
            <p:cNvPr id="62475" name="Rectangle 11"/>
            <p:cNvSpPr>
              <a:spLocks noChangeArrowheads="1"/>
            </p:cNvSpPr>
            <p:nvPr/>
          </p:nvSpPr>
          <p:spPr bwMode="auto">
            <a:xfrm>
              <a:off x="0" y="0"/>
              <a:ext cx="5760" cy="1805"/>
            </a:xfrm>
            <a:prstGeom prst="rect">
              <a:avLst/>
            </a:prstGeom>
            <a:noFill/>
            <a:ln w="9525">
              <a:noFill/>
              <a:miter lim="800000"/>
              <a:headEnd/>
              <a:tailEnd/>
            </a:ln>
            <a:effectLst/>
          </p:spPr>
          <p:txBody>
            <a:bodyPr anchor="ctr"/>
            <a:lstStyle/>
            <a:p>
              <a:r>
                <a:rPr lang="en-US" sz="1000" b="1">
                  <a:solidFill>
                    <a:srgbClr val="FFA500"/>
                  </a:solidFill>
                  <a:latin typeface="Arial" charset="0"/>
                </a:rPr>
                <a:t>  </a:t>
              </a:r>
              <a:r>
                <a:rPr lang="en-US" sz="18200" b="1">
                  <a:solidFill>
                    <a:srgbClr val="FFA500"/>
                  </a:solidFill>
                  <a:latin typeface="Arial" charset="0"/>
                </a:rPr>
                <a:t> </a:t>
              </a:r>
              <a:r>
                <a:rPr lang="en-US" sz="1000" b="1">
                  <a:solidFill>
                    <a:srgbClr val="FFA500"/>
                  </a:solidFill>
                  <a:latin typeface="Arial" charset="0"/>
                </a:rPr>
                <a:t>                                                                </a:t>
              </a:r>
              <a:r>
                <a:rPr lang="en-US" sz="1000">
                  <a:latin typeface="Arial" charset="0"/>
                </a:rPr>
                <a:t> </a:t>
              </a:r>
              <a:endParaRPr lang="en-US" sz="1000" b="1">
                <a:solidFill>
                  <a:srgbClr val="FFA500"/>
                </a:solidFill>
                <a:latin typeface="Arial" charset="0"/>
              </a:endParaRPr>
            </a:p>
          </p:txBody>
        </p:sp>
      </p:grpSp>
      <p:pic>
        <p:nvPicPr>
          <p:cNvPr id="62476" name="Picture 12" descr="Black American Athletes"/>
          <p:cNvPicPr>
            <a:picLocks noChangeAspect="1" noChangeArrowheads="1"/>
          </p:cNvPicPr>
          <p:nvPr/>
        </p:nvPicPr>
        <p:blipFill>
          <a:blip r:embed="rId3" cstate="print"/>
          <a:srcRect/>
          <a:stretch>
            <a:fillRect/>
          </a:stretch>
        </p:blipFill>
        <p:spPr bwMode="auto">
          <a:xfrm>
            <a:off x="5562600" y="533400"/>
            <a:ext cx="2286000" cy="2892425"/>
          </a:xfrm>
          <a:prstGeom prst="rect">
            <a:avLst/>
          </a:prstGeom>
          <a:noFill/>
        </p:spPr>
      </p:pic>
      <p:sp>
        <p:nvSpPr>
          <p:cNvPr id="62478" name="Text Box 14"/>
          <p:cNvSpPr txBox="1">
            <a:spLocks noChangeArrowheads="1"/>
          </p:cNvSpPr>
          <p:nvPr/>
        </p:nvSpPr>
        <p:spPr bwMode="auto">
          <a:xfrm>
            <a:off x="5334000" y="3505200"/>
            <a:ext cx="3048000" cy="1552575"/>
          </a:xfrm>
          <a:prstGeom prst="rect">
            <a:avLst/>
          </a:prstGeom>
          <a:noFill/>
          <a:ln w="9525">
            <a:noFill/>
            <a:miter lim="800000"/>
            <a:headEnd/>
            <a:tailEnd/>
          </a:ln>
          <a:effectLst/>
        </p:spPr>
        <p:txBody>
          <a:bodyPr>
            <a:spAutoFit/>
          </a:bodyPr>
          <a:lstStyle/>
          <a:p>
            <a:pPr>
              <a:spcBef>
                <a:spcPct val="50000"/>
              </a:spcBef>
            </a:pPr>
            <a:r>
              <a:rPr lang="en-US"/>
              <a:t>African American Olympic medal winners giving the Black Power salute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Black Panthers</a:t>
            </a:r>
          </a:p>
        </p:txBody>
      </p:sp>
      <p:grpSp>
        <p:nvGrpSpPr>
          <p:cNvPr id="63493" name="Group 5"/>
          <p:cNvGrpSpPr>
            <a:grpSpLocks/>
          </p:cNvGrpSpPr>
          <p:nvPr/>
        </p:nvGrpSpPr>
        <p:grpSpPr bwMode="auto">
          <a:xfrm>
            <a:off x="3200400" y="3352800"/>
            <a:ext cx="5562600" cy="1920875"/>
            <a:chOff x="-668" y="-393"/>
            <a:chExt cx="5760" cy="1210"/>
          </a:xfrm>
        </p:grpSpPr>
        <p:sp>
          <p:nvSpPr>
            <p:cNvPr id="63491" name="Rectangle 3"/>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a:p>
          </p:txBody>
        </p:sp>
        <p:sp>
          <p:nvSpPr>
            <p:cNvPr id="63492" name="Rectangle 4"/>
            <p:cNvSpPr>
              <a:spLocks noChangeArrowheads="1"/>
            </p:cNvSpPr>
            <p:nvPr/>
          </p:nvSpPr>
          <p:spPr bwMode="auto">
            <a:xfrm>
              <a:off x="-668" y="-393"/>
              <a:ext cx="5760" cy="1210"/>
            </a:xfrm>
            <a:prstGeom prst="rect">
              <a:avLst/>
            </a:prstGeom>
            <a:noFill/>
            <a:ln w="9525">
              <a:noFill/>
              <a:miter lim="800000"/>
              <a:headEnd/>
              <a:tailEnd/>
            </a:ln>
            <a:effectLst/>
          </p:spPr>
          <p:txBody>
            <a:bodyPr anchor="ctr">
              <a:spAutoFit/>
            </a:bodyPr>
            <a:lstStyle/>
            <a:p>
              <a:pPr algn="l"/>
              <a:r>
                <a:rPr lang="en-US" sz="2000" b="1">
                  <a:latin typeface="Arial" charset="0"/>
                </a:rPr>
                <a:t>They wanted to protect blacks from police harassment and brutality. To this end, they advocated arming black people with weapons and using them when necessary to defend themselves. </a:t>
              </a:r>
              <a:endParaRPr lang="en-US" sz="2000">
                <a:latin typeface="Arial" charset="0"/>
              </a:endParaRPr>
            </a:p>
            <a:p>
              <a:pPr eaLnBrk="0" hangingPunct="0"/>
              <a:endParaRPr lang="en-US" sz="2000">
                <a:latin typeface="Arial" charset="0"/>
              </a:endParaRPr>
            </a:p>
          </p:txBody>
        </p:sp>
      </p:grpSp>
      <p:pic>
        <p:nvPicPr>
          <p:cNvPr id="63495" name="Picture 7" descr="http://www.hippy.com/archives/panthersatcapitol.jpg"/>
          <p:cNvPicPr>
            <a:picLocks noChangeAspect="1" noChangeArrowheads="1"/>
          </p:cNvPicPr>
          <p:nvPr/>
        </p:nvPicPr>
        <p:blipFill>
          <a:blip r:embed="rId2" cstate="print"/>
          <a:srcRect/>
          <a:stretch>
            <a:fillRect/>
          </a:stretch>
        </p:blipFill>
        <p:spPr bwMode="auto">
          <a:xfrm>
            <a:off x="5372100" y="0"/>
            <a:ext cx="3771900" cy="2925763"/>
          </a:xfrm>
          <a:prstGeom prst="rect">
            <a:avLst/>
          </a:prstGeom>
          <a:noFill/>
        </p:spPr>
      </p:pic>
      <p:pic>
        <p:nvPicPr>
          <p:cNvPr id="63497" name="Picture 9" descr="http://i.imdb.com/Photos/Ss/0114084/1-3.jpg"/>
          <p:cNvPicPr>
            <a:picLocks noChangeAspect="1" noChangeArrowheads="1"/>
          </p:cNvPicPr>
          <p:nvPr/>
        </p:nvPicPr>
        <p:blipFill>
          <a:blip r:embed="rId3" cstate="print"/>
          <a:srcRect/>
          <a:stretch>
            <a:fillRect/>
          </a:stretch>
        </p:blipFill>
        <p:spPr bwMode="auto">
          <a:xfrm>
            <a:off x="0" y="2590800"/>
            <a:ext cx="3016250" cy="398145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762000"/>
          </a:xfrm>
        </p:spPr>
        <p:txBody>
          <a:bodyPr/>
          <a:lstStyle/>
          <a:p>
            <a:pPr algn="ctr"/>
            <a:r>
              <a:rPr lang="en-US"/>
              <a:t>Malcolm X</a:t>
            </a:r>
          </a:p>
        </p:txBody>
      </p:sp>
      <p:sp>
        <p:nvSpPr>
          <p:cNvPr id="29699" name="Rectangle 3"/>
          <p:cNvSpPr>
            <a:spLocks noGrp="1" noChangeArrowheads="1"/>
          </p:cNvSpPr>
          <p:nvPr>
            <p:ph type="body" idx="1"/>
          </p:nvPr>
        </p:nvSpPr>
        <p:spPr>
          <a:xfrm>
            <a:off x="2514600" y="685800"/>
            <a:ext cx="6172200" cy="5867400"/>
          </a:xfrm>
        </p:spPr>
        <p:txBody>
          <a:bodyPr/>
          <a:lstStyle/>
          <a:p>
            <a:pPr>
              <a:lnSpc>
                <a:spcPct val="90000"/>
              </a:lnSpc>
            </a:pPr>
            <a:r>
              <a:rPr lang="en-US" sz="2800"/>
              <a:t>A leader of the </a:t>
            </a:r>
            <a:r>
              <a:rPr lang="en-US" sz="2800">
                <a:solidFill>
                  <a:srgbClr val="990000"/>
                </a:solidFill>
              </a:rPr>
              <a:t>Nation of Islam</a:t>
            </a:r>
          </a:p>
          <a:p>
            <a:pPr>
              <a:lnSpc>
                <a:spcPct val="90000"/>
              </a:lnSpc>
            </a:pPr>
            <a:r>
              <a:rPr lang="en-US" sz="2800"/>
              <a:t>Incredible speaker, very controversial</a:t>
            </a:r>
          </a:p>
          <a:p>
            <a:pPr>
              <a:lnSpc>
                <a:spcPct val="90000"/>
              </a:lnSpc>
            </a:pPr>
            <a:r>
              <a:rPr lang="en-US" sz="2800"/>
              <a:t>Believed African Americans needed to fully accept their African roots before they could ever be free.</a:t>
            </a:r>
          </a:p>
          <a:p>
            <a:pPr>
              <a:lnSpc>
                <a:spcPct val="90000"/>
              </a:lnSpc>
            </a:pPr>
            <a:r>
              <a:rPr lang="en-US" sz="2800"/>
              <a:t>He eventually broke away from the </a:t>
            </a:r>
            <a:r>
              <a:rPr lang="en-US" sz="2800">
                <a:solidFill>
                  <a:srgbClr val="990000"/>
                </a:solidFill>
              </a:rPr>
              <a:t>Nation of Islam</a:t>
            </a:r>
            <a:r>
              <a:rPr lang="en-US" sz="2800"/>
              <a:t> and some of its members killed him in 1965.</a:t>
            </a:r>
          </a:p>
          <a:p>
            <a:pPr>
              <a:lnSpc>
                <a:spcPct val="90000"/>
              </a:lnSpc>
            </a:pPr>
            <a:r>
              <a:rPr lang="en-US" sz="2800"/>
              <a:t>Saw the Civil Rights Movement in the U.S. as part of a larger, global Human Rights Movement (Africa, Middle East, Latin America)</a:t>
            </a:r>
          </a:p>
        </p:txBody>
      </p:sp>
      <p:pic>
        <p:nvPicPr>
          <p:cNvPr id="29700" name="Picture 4" descr="http://www.infed.org/images/people/malcolmx.jpg"/>
          <p:cNvPicPr>
            <a:picLocks noChangeAspect="1" noChangeArrowheads="1"/>
          </p:cNvPicPr>
          <p:nvPr/>
        </p:nvPicPr>
        <p:blipFill>
          <a:blip r:embed="rId2" cstate="print"/>
          <a:srcRect/>
          <a:stretch>
            <a:fillRect/>
          </a:stretch>
        </p:blipFill>
        <p:spPr bwMode="auto">
          <a:xfrm>
            <a:off x="0" y="1219200"/>
            <a:ext cx="2578100" cy="329406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Malcolm X</a:t>
            </a:r>
          </a:p>
        </p:txBody>
      </p:sp>
      <p:pic>
        <p:nvPicPr>
          <p:cNvPr id="64518" name="Picture 6" descr="http://www.hierographics.org/malcolmX.gif"/>
          <p:cNvPicPr>
            <a:picLocks noChangeAspect="1" noChangeArrowheads="1"/>
          </p:cNvPicPr>
          <p:nvPr/>
        </p:nvPicPr>
        <p:blipFill>
          <a:blip r:embed="rId2" cstate="print"/>
          <a:srcRect/>
          <a:stretch>
            <a:fillRect/>
          </a:stretch>
        </p:blipFill>
        <p:spPr bwMode="auto">
          <a:xfrm>
            <a:off x="4495800" y="304800"/>
            <a:ext cx="3829050" cy="5761038"/>
          </a:xfrm>
          <a:prstGeom prst="rect">
            <a:avLst/>
          </a:prstGeom>
          <a:noFill/>
        </p:spPr>
      </p:pic>
      <p:pic>
        <p:nvPicPr>
          <p:cNvPr id="64520" name="Picture 8" descr="http://course.lib.uci.edu/ed/spirit/focusnew/TeacherDevelopment/images/Malcolm%20X.jpg"/>
          <p:cNvPicPr>
            <a:picLocks noChangeAspect="1" noChangeArrowheads="1"/>
          </p:cNvPicPr>
          <p:nvPr/>
        </p:nvPicPr>
        <p:blipFill>
          <a:blip r:embed="rId3" cstate="print"/>
          <a:srcRect/>
          <a:stretch>
            <a:fillRect/>
          </a:stretch>
        </p:blipFill>
        <p:spPr bwMode="auto">
          <a:xfrm>
            <a:off x="609600" y="1600200"/>
            <a:ext cx="3336925" cy="45148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17500" y="544513"/>
            <a:ext cx="8637588" cy="762000"/>
          </a:xfrm>
        </p:spPr>
        <p:txBody>
          <a:bodyPr/>
          <a:lstStyle/>
          <a:p>
            <a:pPr algn="ctr"/>
            <a:r>
              <a:rPr lang="en-US"/>
              <a:t>Riots</a:t>
            </a:r>
          </a:p>
        </p:txBody>
      </p:sp>
      <p:sp>
        <p:nvSpPr>
          <p:cNvPr id="30723" name="Rectangle 3"/>
          <p:cNvSpPr>
            <a:spLocks noGrp="1" noChangeArrowheads="1"/>
          </p:cNvSpPr>
          <p:nvPr>
            <p:ph type="body" idx="1"/>
          </p:nvPr>
        </p:nvSpPr>
        <p:spPr>
          <a:xfrm>
            <a:off x="762000" y="1295400"/>
            <a:ext cx="7924800" cy="5181600"/>
          </a:xfrm>
        </p:spPr>
        <p:txBody>
          <a:bodyPr/>
          <a:lstStyle/>
          <a:p>
            <a:r>
              <a:rPr lang="en-US"/>
              <a:t>Riots break out in Los Angeles, killing 34 people in August, 1965</a:t>
            </a:r>
          </a:p>
          <a:p>
            <a:r>
              <a:rPr lang="en-US"/>
              <a:t>More riots spread across U.S. cities</a:t>
            </a:r>
          </a:p>
          <a:p>
            <a:r>
              <a:rPr lang="en-US"/>
              <a:t>This had been predicted by Malcolm X</a:t>
            </a:r>
          </a:p>
          <a:p>
            <a:pPr>
              <a:buFont typeface="Wingdings" pitchFamily="2" charset="2"/>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http://www.liu.edu/cwis/CWP/library/african/2000/1965_06b.jpg"/>
          <p:cNvPicPr>
            <a:picLocks noChangeAspect="1" noChangeArrowheads="1"/>
          </p:cNvPicPr>
          <p:nvPr/>
        </p:nvPicPr>
        <p:blipFill>
          <a:blip r:embed="rId2" cstate="print"/>
          <a:srcRect/>
          <a:stretch>
            <a:fillRect/>
          </a:stretch>
        </p:blipFill>
        <p:spPr bwMode="auto">
          <a:xfrm>
            <a:off x="1371600" y="1371600"/>
            <a:ext cx="6858000" cy="5235575"/>
          </a:xfrm>
          <a:prstGeom prst="rect">
            <a:avLst/>
          </a:prstGeom>
          <a:noFill/>
        </p:spPr>
      </p:pic>
      <p:sp>
        <p:nvSpPr>
          <p:cNvPr id="65541" name="Rectangle 5"/>
          <p:cNvSpPr>
            <a:spLocks noGrp="1" noChangeArrowheads="1"/>
          </p:cNvSpPr>
          <p:nvPr>
            <p:ph type="title"/>
          </p:nvPr>
        </p:nvSpPr>
        <p:spPr>
          <a:xfrm>
            <a:off x="1143000" y="228600"/>
            <a:ext cx="7772400" cy="1143000"/>
          </a:xfrm>
        </p:spPr>
        <p:txBody>
          <a:bodyPr/>
          <a:lstStyle/>
          <a:p>
            <a:r>
              <a:rPr lang="en-US"/>
              <a:t>Riots broke out in Los Angeles in the summer of 1965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a:r>
              <a:rPr lang="en-US"/>
              <a:t>Kerner Commission</a:t>
            </a:r>
          </a:p>
        </p:txBody>
      </p:sp>
      <p:sp>
        <p:nvSpPr>
          <p:cNvPr id="66563" name="Rectangle 3"/>
          <p:cNvSpPr>
            <a:spLocks noGrp="1" noChangeArrowheads="1"/>
          </p:cNvSpPr>
          <p:nvPr>
            <p:ph type="body" idx="1"/>
          </p:nvPr>
        </p:nvSpPr>
        <p:spPr/>
        <p:txBody>
          <a:bodyPr/>
          <a:lstStyle/>
          <a:p>
            <a:pPr>
              <a:lnSpc>
                <a:spcPct val="90000"/>
              </a:lnSpc>
            </a:pPr>
            <a:r>
              <a:rPr lang="en-US" b="1" u="sng"/>
              <a:t>The Kerner Commission</a:t>
            </a:r>
            <a:r>
              <a:rPr lang="en-US"/>
              <a:t> is set up by the U.S. government to investigate the causes of the violence</a:t>
            </a:r>
          </a:p>
          <a:p>
            <a:pPr lvl="1">
              <a:lnSpc>
                <a:spcPct val="90000"/>
              </a:lnSpc>
            </a:pPr>
            <a:r>
              <a:rPr lang="en-US"/>
              <a:t>Found that </a:t>
            </a:r>
            <a:r>
              <a:rPr lang="en-US">
                <a:solidFill>
                  <a:srgbClr val="990000"/>
                </a:solidFill>
              </a:rPr>
              <a:t>anger over racism was the main cause</a:t>
            </a:r>
          </a:p>
          <a:p>
            <a:pPr lvl="1">
              <a:lnSpc>
                <a:spcPct val="90000"/>
              </a:lnSpc>
            </a:pPr>
            <a:r>
              <a:rPr lang="en-US"/>
              <a:t>Warned that “ the Nation is rapidly moving toward two increasingly separate Americas”- </a:t>
            </a:r>
            <a:r>
              <a:rPr lang="en-US">
                <a:solidFill>
                  <a:srgbClr val="990000"/>
                </a:solidFill>
              </a:rPr>
              <a:t>one white and wealthy, the other African American and poor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Life under Jim Crow Laws</a:t>
            </a:r>
          </a:p>
        </p:txBody>
      </p:sp>
      <p:pic>
        <p:nvPicPr>
          <p:cNvPr id="43012" name="Picture 4" descr="http://lcweb2.loc.gov/pnp/ppmsc/00100/00199r.jpg"/>
          <p:cNvPicPr>
            <a:picLocks noChangeAspect="1" noChangeArrowheads="1"/>
          </p:cNvPicPr>
          <p:nvPr/>
        </p:nvPicPr>
        <p:blipFill>
          <a:blip r:embed="rId2" cstate="print"/>
          <a:srcRect/>
          <a:stretch>
            <a:fillRect/>
          </a:stretch>
        </p:blipFill>
        <p:spPr bwMode="auto">
          <a:xfrm>
            <a:off x="1447800" y="1981200"/>
            <a:ext cx="6858000" cy="466407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17500" y="544513"/>
            <a:ext cx="8637588" cy="762000"/>
          </a:xfrm>
        </p:spPr>
        <p:txBody>
          <a:bodyPr/>
          <a:lstStyle/>
          <a:p>
            <a:pPr algn="ctr"/>
            <a:r>
              <a:rPr lang="en-US"/>
              <a:t>King is Assassinated</a:t>
            </a:r>
          </a:p>
        </p:txBody>
      </p:sp>
      <p:sp>
        <p:nvSpPr>
          <p:cNvPr id="27651" name="Rectangle 3"/>
          <p:cNvSpPr>
            <a:spLocks noGrp="1" noChangeArrowheads="1"/>
          </p:cNvSpPr>
          <p:nvPr>
            <p:ph type="body" idx="1"/>
          </p:nvPr>
        </p:nvSpPr>
        <p:spPr/>
        <p:txBody>
          <a:bodyPr/>
          <a:lstStyle/>
          <a:p>
            <a:r>
              <a:rPr lang="en-US"/>
              <a:t>April 4</a:t>
            </a:r>
            <a:r>
              <a:rPr lang="en-US" baseline="30000"/>
              <a:t>th</a:t>
            </a:r>
            <a:r>
              <a:rPr lang="en-US"/>
              <a:t>, 1968 </a:t>
            </a:r>
          </a:p>
          <a:p>
            <a:r>
              <a:rPr lang="en-US"/>
              <a:t>Memphis, Tennessee</a:t>
            </a:r>
          </a:p>
          <a:p>
            <a:r>
              <a:rPr lang="en-US"/>
              <a:t>Shot by James Earl Ray on his hotel balcony</a:t>
            </a:r>
          </a:p>
          <a:p>
            <a:r>
              <a:rPr lang="en-US"/>
              <a:t>Riots broke out in more than 100 cities in the U.S.</a:t>
            </a:r>
          </a:p>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17500" y="544513"/>
            <a:ext cx="8637588" cy="762000"/>
          </a:xfrm>
        </p:spPr>
        <p:txBody>
          <a:bodyPr/>
          <a:lstStyle/>
          <a:p>
            <a:pPr algn="ctr"/>
            <a:r>
              <a:rPr lang="en-US"/>
              <a:t>The Struggle continues</a:t>
            </a:r>
          </a:p>
        </p:txBody>
      </p:sp>
      <p:sp>
        <p:nvSpPr>
          <p:cNvPr id="31747" name="Rectangle 3"/>
          <p:cNvSpPr>
            <a:spLocks noGrp="1" noChangeArrowheads="1"/>
          </p:cNvSpPr>
          <p:nvPr>
            <p:ph type="body" idx="1"/>
          </p:nvPr>
        </p:nvSpPr>
        <p:spPr/>
        <p:txBody>
          <a:bodyPr/>
          <a:lstStyle/>
          <a:p>
            <a:pPr>
              <a:lnSpc>
                <a:spcPct val="90000"/>
              </a:lnSpc>
            </a:pPr>
            <a:r>
              <a:rPr lang="en-US" sz="2800"/>
              <a:t>The Civil Rights Movement continues today as </a:t>
            </a:r>
            <a:r>
              <a:rPr lang="en-US" sz="2800">
                <a:solidFill>
                  <a:srgbClr val="990000"/>
                </a:solidFill>
              </a:rPr>
              <a:t>African Americans still struggle for full equality and against racism.</a:t>
            </a:r>
          </a:p>
          <a:p>
            <a:pPr>
              <a:lnSpc>
                <a:spcPct val="90000"/>
              </a:lnSpc>
            </a:pPr>
            <a:r>
              <a:rPr lang="en-US" sz="2800"/>
              <a:t>The legacy of the Civil Rights Movement was apparent last year in the use of </a:t>
            </a:r>
            <a:r>
              <a:rPr lang="en-US" sz="2800">
                <a:solidFill>
                  <a:srgbClr val="990000"/>
                </a:solidFill>
              </a:rPr>
              <a:t>Non-violent protests in the U.S.</a:t>
            </a:r>
            <a:r>
              <a:rPr lang="en-US" sz="2800"/>
              <a:t>  Were you paying attention?</a:t>
            </a:r>
          </a:p>
          <a:p>
            <a:pPr>
              <a:lnSpc>
                <a:spcPct val="90000"/>
              </a:lnSpc>
            </a:pPr>
            <a:r>
              <a:rPr lang="en-US" sz="2800"/>
              <a:t>Next year, there will be a </a:t>
            </a:r>
            <a:r>
              <a:rPr lang="en-US" sz="2800">
                <a:solidFill>
                  <a:srgbClr val="990000"/>
                </a:solidFill>
              </a:rPr>
              <a:t>Presidential Election</a:t>
            </a:r>
            <a:r>
              <a:rPr lang="en-US" sz="2800"/>
              <a:t> in this country.  What does it have to do with the Civil Rights Movement?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0" y="457200"/>
            <a:ext cx="3048000" cy="6019800"/>
          </a:xfrm>
        </p:spPr>
        <p:txBody>
          <a:bodyPr/>
          <a:lstStyle/>
          <a:p>
            <a:r>
              <a:rPr lang="en-US" sz="2800"/>
              <a:t/>
            </a:r>
            <a:br>
              <a:rPr lang="en-US" sz="2800"/>
            </a:br>
            <a:r>
              <a:rPr lang="en-US" sz="2800"/>
              <a:t>-</a:t>
            </a:r>
            <a:r>
              <a:rPr lang="en-US" sz="2800" b="1"/>
              <a:t>Many groups of people have learned from the Civil Rights Movement.</a:t>
            </a:r>
            <a:br>
              <a:rPr lang="en-US" sz="2800" b="1"/>
            </a:br>
            <a:r>
              <a:rPr lang="en-US" sz="2800" b="1"/>
              <a:t/>
            </a:r>
            <a:br>
              <a:rPr lang="en-US" sz="2800" b="1"/>
            </a:br>
            <a:r>
              <a:rPr lang="en-US" sz="2800" b="1"/>
              <a:t>-May 1</a:t>
            </a:r>
            <a:r>
              <a:rPr lang="en-US" sz="2800" b="1" baseline="30000"/>
              <a:t>st</a:t>
            </a:r>
            <a:r>
              <a:rPr lang="en-US" sz="2800" b="1"/>
              <a:t>, 2006 Latino Immigrants march peacefully for equal human rights</a:t>
            </a:r>
          </a:p>
        </p:txBody>
      </p:sp>
      <p:pic>
        <p:nvPicPr>
          <p:cNvPr id="68612" name="Picture 4" descr="http://www.dailynugget.com/images/immigration_march_sf.jpg"/>
          <p:cNvPicPr>
            <a:picLocks noChangeAspect="1" noChangeArrowheads="1"/>
          </p:cNvPicPr>
          <p:nvPr/>
        </p:nvPicPr>
        <p:blipFill>
          <a:blip r:embed="rId2" cstate="print"/>
          <a:srcRect/>
          <a:stretch>
            <a:fillRect/>
          </a:stretch>
        </p:blipFill>
        <p:spPr bwMode="auto">
          <a:xfrm>
            <a:off x="228600" y="2857500"/>
            <a:ext cx="5715000" cy="4000500"/>
          </a:xfrm>
          <a:prstGeom prst="rect">
            <a:avLst/>
          </a:prstGeom>
          <a:noFill/>
        </p:spPr>
      </p:pic>
      <p:pic>
        <p:nvPicPr>
          <p:cNvPr id="68613" name="Picture 5" descr="http://www.lulac.org/images/hist6.jpg"/>
          <p:cNvPicPr>
            <a:picLocks noChangeAspect="1" noChangeArrowheads="1"/>
          </p:cNvPicPr>
          <p:nvPr/>
        </p:nvPicPr>
        <p:blipFill>
          <a:blip r:embed="rId3" cstate="print"/>
          <a:srcRect/>
          <a:stretch>
            <a:fillRect/>
          </a:stretch>
        </p:blipFill>
        <p:spPr bwMode="auto">
          <a:xfrm>
            <a:off x="762000" y="0"/>
            <a:ext cx="4762500" cy="28956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533400"/>
            <a:ext cx="7772400" cy="1143000"/>
          </a:xfrm>
        </p:spPr>
        <p:txBody>
          <a:bodyPr/>
          <a:lstStyle/>
          <a:p>
            <a:r>
              <a:rPr lang="en-US"/>
              <a:t>Would this have been possible without the Civil Rights Movement?</a:t>
            </a:r>
          </a:p>
        </p:txBody>
      </p:sp>
      <p:pic>
        <p:nvPicPr>
          <p:cNvPr id="41990" name="Picture 6" descr="http://www.knox.edu/Images/_News/news_media/img/2005/obama-barack-1ss.jpg"/>
          <p:cNvPicPr>
            <a:picLocks noChangeAspect="1" noChangeArrowheads="1"/>
          </p:cNvPicPr>
          <p:nvPr/>
        </p:nvPicPr>
        <p:blipFill>
          <a:blip r:embed="rId2" cstate="print"/>
          <a:srcRect/>
          <a:stretch>
            <a:fillRect/>
          </a:stretch>
        </p:blipFill>
        <p:spPr bwMode="auto">
          <a:xfrm>
            <a:off x="3276600" y="2362200"/>
            <a:ext cx="2286000" cy="3429000"/>
          </a:xfrm>
          <a:prstGeom prst="rect">
            <a:avLst/>
          </a:prstGeom>
          <a:noFill/>
        </p:spPr>
      </p:pic>
      <p:sp>
        <p:nvSpPr>
          <p:cNvPr id="41991" name="Text Box 7"/>
          <p:cNvSpPr txBox="1">
            <a:spLocks noChangeArrowheads="1"/>
          </p:cNvSpPr>
          <p:nvPr/>
        </p:nvSpPr>
        <p:spPr bwMode="auto">
          <a:xfrm>
            <a:off x="6172200" y="2438400"/>
            <a:ext cx="2514600" cy="2492990"/>
          </a:xfrm>
          <a:prstGeom prst="rect">
            <a:avLst/>
          </a:prstGeom>
          <a:noFill/>
          <a:ln w="9525">
            <a:noFill/>
            <a:miter lim="800000"/>
            <a:headEnd/>
            <a:tailEnd/>
          </a:ln>
          <a:effectLst/>
        </p:spPr>
        <p:txBody>
          <a:bodyPr>
            <a:spAutoFit/>
          </a:bodyPr>
          <a:lstStyle/>
          <a:p>
            <a:pPr algn="l">
              <a:spcBef>
                <a:spcPct val="50000"/>
              </a:spcBef>
            </a:pPr>
            <a:r>
              <a:rPr lang="en-US" dirty="0"/>
              <a:t>-Barack Obama hopes to run for President in 2008 representing the Democratic Party.</a:t>
            </a:r>
          </a:p>
          <a:p>
            <a:pPr algn="l">
              <a:spcBef>
                <a:spcPct val="50000"/>
              </a:spcBef>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17500" y="544513"/>
            <a:ext cx="8637588" cy="762000"/>
          </a:xfrm>
        </p:spPr>
        <p:txBody>
          <a:bodyPr/>
          <a:lstStyle/>
          <a:p>
            <a:pPr algn="ctr"/>
            <a:r>
              <a:rPr lang="en-US"/>
              <a:t>Questions to Ponder</a:t>
            </a:r>
          </a:p>
        </p:txBody>
      </p:sp>
      <p:sp>
        <p:nvSpPr>
          <p:cNvPr id="32771" name="Rectangle 3"/>
          <p:cNvSpPr>
            <a:spLocks noGrp="1" noChangeArrowheads="1"/>
          </p:cNvSpPr>
          <p:nvPr>
            <p:ph type="body" idx="1"/>
          </p:nvPr>
        </p:nvSpPr>
        <p:spPr>
          <a:xfrm>
            <a:off x="1173163" y="1447800"/>
            <a:ext cx="7772400" cy="4648200"/>
          </a:xfrm>
        </p:spPr>
        <p:txBody>
          <a:bodyPr/>
          <a:lstStyle/>
          <a:p>
            <a:r>
              <a:rPr lang="en-US" sz="2800"/>
              <a:t>In what ways was the Civil Rights Movement successful?</a:t>
            </a:r>
          </a:p>
          <a:p>
            <a:r>
              <a:rPr lang="en-US" sz="2800"/>
              <a:t>What Laws were passed because of the Civil Rights Movement?  What did the laws say?</a:t>
            </a:r>
          </a:p>
          <a:p>
            <a:r>
              <a:rPr lang="en-US" sz="2800"/>
              <a:t>What problems do African Americans still face today?</a:t>
            </a:r>
          </a:p>
          <a:p>
            <a:r>
              <a:rPr lang="en-US" sz="2800"/>
              <a:t>What lessons from the Civil Rights Movement should we never forget?</a:t>
            </a:r>
          </a:p>
          <a:p>
            <a:r>
              <a:rPr lang="en-US" sz="2800"/>
              <a:t>What does this have to do with you?</a:t>
            </a:r>
          </a:p>
          <a:p>
            <a:endParaRPr 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endParaRPr lang="en-US"/>
          </a:p>
        </p:txBody>
      </p:sp>
      <p:pic>
        <p:nvPicPr>
          <p:cNvPr id="71686" name="Picture 6" descr="http://www.jimcrowhistory.org/images/gallery/a_jd5721.jpg"/>
          <p:cNvPicPr>
            <a:picLocks noChangeAspect="1" noChangeArrowheads="1"/>
          </p:cNvPicPr>
          <p:nvPr/>
        </p:nvPicPr>
        <p:blipFill>
          <a:blip r:embed="rId2" cstate="print"/>
          <a:srcRect/>
          <a:stretch>
            <a:fillRect/>
          </a:stretch>
        </p:blipFill>
        <p:spPr bwMode="auto">
          <a:xfrm>
            <a:off x="0" y="3051175"/>
            <a:ext cx="5715000" cy="3806825"/>
          </a:xfrm>
          <a:prstGeom prst="rect">
            <a:avLst/>
          </a:prstGeom>
          <a:noFill/>
        </p:spPr>
      </p:pic>
      <p:pic>
        <p:nvPicPr>
          <p:cNvPr id="71687" name="Picture 7" descr="http://www.jimcrowhistory.org/images/gallery/a_jb4465.jpg"/>
          <p:cNvPicPr>
            <a:picLocks noChangeAspect="1" noChangeArrowheads="1"/>
          </p:cNvPicPr>
          <p:nvPr/>
        </p:nvPicPr>
        <p:blipFill>
          <a:blip r:embed="rId3" cstate="print"/>
          <a:srcRect/>
          <a:stretch>
            <a:fillRect/>
          </a:stretch>
        </p:blipFill>
        <p:spPr bwMode="auto">
          <a:xfrm>
            <a:off x="3429000" y="0"/>
            <a:ext cx="5715000" cy="39433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73163" y="500063"/>
            <a:ext cx="7772400" cy="1052512"/>
          </a:xfrm>
        </p:spPr>
        <p:txBody>
          <a:bodyPr/>
          <a:lstStyle/>
          <a:p>
            <a:r>
              <a:rPr lang="en-US" sz="3600"/>
              <a:t>How did Southern governments respond to the changes to the Constitution?</a:t>
            </a:r>
          </a:p>
        </p:txBody>
      </p:sp>
      <p:sp>
        <p:nvSpPr>
          <p:cNvPr id="4099" name="Rectangle 3"/>
          <p:cNvSpPr>
            <a:spLocks noGrp="1" noChangeArrowheads="1"/>
          </p:cNvSpPr>
          <p:nvPr>
            <p:ph type="body" idx="1"/>
          </p:nvPr>
        </p:nvSpPr>
        <p:spPr>
          <a:xfrm>
            <a:off x="457200" y="1600200"/>
            <a:ext cx="8229600" cy="5257800"/>
          </a:xfrm>
        </p:spPr>
        <p:txBody>
          <a:bodyPr/>
          <a:lstStyle/>
          <a:p>
            <a:r>
              <a:rPr lang="en-US" b="1" u="sng"/>
              <a:t>Poll Tax</a:t>
            </a:r>
          </a:p>
          <a:p>
            <a:pPr lvl="1"/>
            <a:r>
              <a:rPr lang="en-US"/>
              <a:t>This was a tax that people had to pay in order to vote</a:t>
            </a:r>
          </a:p>
          <a:p>
            <a:pPr lvl="1"/>
            <a:r>
              <a:rPr lang="en-US"/>
              <a:t>This kept poor people from voting</a:t>
            </a:r>
          </a:p>
          <a:p>
            <a:pPr lvl="2"/>
            <a:r>
              <a:rPr lang="en-US"/>
              <a:t>How much money do you think a newly freed slave had?</a:t>
            </a:r>
          </a:p>
          <a:p>
            <a:pPr lvl="1"/>
            <a:r>
              <a:rPr lang="en-US"/>
              <a:t>What about poor white people? </a:t>
            </a:r>
          </a:p>
          <a:p>
            <a:pPr lvl="2"/>
            <a:r>
              <a:rPr lang="en-US"/>
              <a:t>A “Grandfather clause” allowed people to vote without paying the poll tax if…</a:t>
            </a:r>
          </a:p>
          <a:p>
            <a:pPr lvl="3"/>
            <a:r>
              <a:rPr lang="en-US"/>
              <a:t>Their father or grandfather had been allowed to vote</a:t>
            </a:r>
          </a:p>
          <a:p>
            <a:pPr lvl="3"/>
            <a:r>
              <a:rPr lang="en-US"/>
              <a:t>Basically white people did not have to pay the poll tax</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90600" y="381000"/>
            <a:ext cx="3048000" cy="1143000"/>
          </a:xfrm>
        </p:spPr>
        <p:txBody>
          <a:bodyPr/>
          <a:lstStyle/>
          <a:p>
            <a:r>
              <a:rPr lang="en-US"/>
              <a:t>Poll Tax</a:t>
            </a:r>
          </a:p>
        </p:txBody>
      </p:sp>
      <p:pic>
        <p:nvPicPr>
          <p:cNvPr id="44036" name="Picture 4" descr="http://www.georgetown.u47.k12.me.us/grade6.03/PollTaxes/polltax.jpg"/>
          <p:cNvPicPr>
            <a:picLocks noChangeAspect="1" noChangeArrowheads="1"/>
          </p:cNvPicPr>
          <p:nvPr/>
        </p:nvPicPr>
        <p:blipFill>
          <a:blip r:embed="rId2" cstate="print"/>
          <a:srcRect/>
          <a:stretch>
            <a:fillRect/>
          </a:stretch>
        </p:blipFill>
        <p:spPr bwMode="auto">
          <a:xfrm>
            <a:off x="533400" y="3581400"/>
            <a:ext cx="5326063" cy="2732088"/>
          </a:xfrm>
          <a:prstGeom prst="rect">
            <a:avLst/>
          </a:prstGeom>
          <a:noFill/>
        </p:spPr>
      </p:pic>
      <p:pic>
        <p:nvPicPr>
          <p:cNvPr id="44038" name="Picture 6" descr="http://www1.cuny.edu/portal_ur/content/voting_cal/photos/vote_here.gif"/>
          <p:cNvPicPr>
            <a:picLocks noChangeAspect="1" noChangeArrowheads="1"/>
          </p:cNvPicPr>
          <p:nvPr/>
        </p:nvPicPr>
        <p:blipFill>
          <a:blip r:embed="rId3" cstate="print"/>
          <a:srcRect/>
          <a:stretch>
            <a:fillRect/>
          </a:stretch>
        </p:blipFill>
        <p:spPr bwMode="auto">
          <a:xfrm>
            <a:off x="4006850" y="152400"/>
            <a:ext cx="5137150" cy="33067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73163" y="500063"/>
            <a:ext cx="7772400" cy="1052512"/>
          </a:xfrm>
        </p:spPr>
        <p:txBody>
          <a:bodyPr/>
          <a:lstStyle/>
          <a:p>
            <a:r>
              <a:rPr lang="en-US" sz="3600"/>
              <a:t>How did Southern governments respond to the changes to the Constitution?</a:t>
            </a:r>
          </a:p>
        </p:txBody>
      </p:sp>
      <p:sp>
        <p:nvSpPr>
          <p:cNvPr id="6147" name="Rectangle 3"/>
          <p:cNvSpPr>
            <a:spLocks noGrp="1" noChangeArrowheads="1"/>
          </p:cNvSpPr>
          <p:nvPr>
            <p:ph type="body" idx="1"/>
          </p:nvPr>
        </p:nvSpPr>
        <p:spPr/>
        <p:txBody>
          <a:bodyPr/>
          <a:lstStyle/>
          <a:p>
            <a:r>
              <a:rPr lang="en-US" b="1" u="sng"/>
              <a:t>Literacy test</a:t>
            </a:r>
          </a:p>
          <a:p>
            <a:pPr lvl="1"/>
            <a:r>
              <a:rPr lang="en-US"/>
              <a:t>This was a reading test that had to be passed before you were allowed to vote</a:t>
            </a:r>
          </a:p>
          <a:p>
            <a:pPr lvl="1"/>
            <a:r>
              <a:rPr lang="en-US"/>
              <a:t>Because slaves had not been allowed to receive an education, many could not vote</a:t>
            </a:r>
          </a:p>
          <a:p>
            <a:pPr lvl="1"/>
            <a:r>
              <a:rPr lang="en-US"/>
              <a:t>Again, because of the “Grandfather clause,” white people did not have to take this test</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535</TotalTime>
  <Words>2128</Words>
  <Application>Microsoft Macintosh PowerPoint</Application>
  <PresentationFormat>On-screen Show (4:3)</PresentationFormat>
  <Paragraphs>194</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Dad`s Tie</vt:lpstr>
      <vt:lpstr>The African American Struggle in the 20th Century</vt:lpstr>
      <vt:lpstr>Changes to the Constitution empower African Americans in the 1860s.</vt:lpstr>
      <vt:lpstr>PowerPoint Presentation</vt:lpstr>
      <vt:lpstr>How did the South respond to the changes to the Constitution?</vt:lpstr>
      <vt:lpstr>Life under Jim Crow Laws</vt:lpstr>
      <vt:lpstr>PowerPoint Presentation</vt:lpstr>
      <vt:lpstr>How did Southern governments respond to the changes to the Constitution?</vt:lpstr>
      <vt:lpstr>Poll Tax</vt:lpstr>
      <vt:lpstr>How did Southern governments respond to the changes to the Constitution?</vt:lpstr>
      <vt:lpstr>How did racist people in the South respond to the changes to the Constitution?</vt:lpstr>
      <vt:lpstr>The Ku Klux Klan</vt:lpstr>
      <vt:lpstr>Lynchings in the South</vt:lpstr>
      <vt:lpstr>So, what was the effect of all of this on African Americans?</vt:lpstr>
      <vt:lpstr>We Deserve Better!!!</vt:lpstr>
      <vt:lpstr>African American men served in both World War I and World War II</vt:lpstr>
      <vt:lpstr>The Civil Rights Movement</vt:lpstr>
      <vt:lpstr>PowerPoint Presentation</vt:lpstr>
      <vt:lpstr>NAACP</vt:lpstr>
      <vt:lpstr>Brown vs. Board of Education</vt:lpstr>
      <vt:lpstr>NAACP and Brown vs. Board</vt:lpstr>
      <vt:lpstr>Brown vs. Board moves slowly</vt:lpstr>
      <vt:lpstr>Desegregation of Schools in 1957</vt:lpstr>
      <vt:lpstr>Bus Boycott</vt:lpstr>
      <vt:lpstr>Bus Boycott: Montgomery, Alabama 1955</vt:lpstr>
      <vt:lpstr>Non-Violent Protest</vt:lpstr>
      <vt:lpstr>Nonviolent Protest was and is an international phenomenon.</vt:lpstr>
      <vt:lpstr>Examples of Non-Violent Protest</vt:lpstr>
      <vt:lpstr>Sit-ins</vt:lpstr>
      <vt:lpstr>Greensboro Sit-In 1960</vt:lpstr>
      <vt:lpstr>Freedom Rides</vt:lpstr>
      <vt:lpstr>A Freedom Ride meets its end in Alabama</vt:lpstr>
      <vt:lpstr>The Struggle heats up</vt:lpstr>
      <vt:lpstr>Birmingham, Alabama 1963</vt:lpstr>
      <vt:lpstr>March on Washington</vt:lpstr>
      <vt:lpstr>PowerPoint Presentation</vt:lpstr>
      <vt:lpstr>Four Little Girls</vt:lpstr>
      <vt:lpstr>The KKK bombed the Sixteenth Street Baptist Church in Birmingham, AL in 1963 Killing these 4 girls</vt:lpstr>
      <vt:lpstr>Civil Rights Act of 1964</vt:lpstr>
      <vt:lpstr>Voting Rights</vt:lpstr>
      <vt:lpstr>Freedom Summer in Mississippi, 1964</vt:lpstr>
      <vt:lpstr>Selma to Montgomery, Alabama Voter Registration March, 1965.  The Police attacked the marchers with clubs and tear gas.</vt:lpstr>
      <vt:lpstr>Black Power</vt:lpstr>
      <vt:lpstr>Black Power</vt:lpstr>
      <vt:lpstr>Black Panthers</vt:lpstr>
      <vt:lpstr>Malcolm X</vt:lpstr>
      <vt:lpstr>Malcolm X</vt:lpstr>
      <vt:lpstr>Riots</vt:lpstr>
      <vt:lpstr>Riots broke out in Los Angeles in the summer of 1965</vt:lpstr>
      <vt:lpstr>Kerner Commission</vt:lpstr>
      <vt:lpstr>King is Assassinated</vt:lpstr>
      <vt:lpstr>The Struggle continues</vt:lpstr>
      <vt:lpstr> -Many groups of people have learned from the Civil Rights Movement.  -May 1st, 2006 Latino Immigrants march peacefully for equal human rights</vt:lpstr>
      <vt:lpstr>Would this have been possible without the Civil Rights Movement?</vt:lpstr>
      <vt:lpstr>Questions to Ponder</vt:lpstr>
    </vt:vector>
  </TitlesOfParts>
  <Company>WCPSS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Rights Movement</dc:title>
  <dc:creator>WCPSS</dc:creator>
  <cp:lastModifiedBy>Durham Public Schools</cp:lastModifiedBy>
  <cp:revision>59</cp:revision>
  <dcterms:created xsi:type="dcterms:W3CDTF">2007-03-26T16:42:35Z</dcterms:created>
  <dcterms:modified xsi:type="dcterms:W3CDTF">2016-05-18T11:33:57Z</dcterms:modified>
</cp:coreProperties>
</file>