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7" r:id="rId3"/>
    <p:sldId id="278" r:id="rId4"/>
    <p:sldId id="279" r:id="rId5"/>
    <p:sldId id="280" r:id="rId6"/>
    <p:sldId id="269" r:id="rId7"/>
    <p:sldId id="270" r:id="rId8"/>
    <p:sldId id="257" r:id="rId9"/>
    <p:sldId id="267" r:id="rId10"/>
    <p:sldId id="266" r:id="rId11"/>
    <p:sldId id="262" r:id="rId12"/>
    <p:sldId id="263" r:id="rId13"/>
    <p:sldId id="261" r:id="rId14"/>
    <p:sldId id="274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D0D25-66EE-49CB-83B1-8C18730B9B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5A98C-700E-4F1B-B5C3-801B872284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C0AD1-ECAA-4C4E-A0D2-F57FAA41EAC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8954-CC8E-4D4B-9A2A-B7E0C72390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A85E-CB0D-4D4C-B0A6-0127D0C31D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5193F-51D6-401E-BD7B-A781D492A7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B29DD-65AA-42AA-804C-2786A8078E8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EBACE-A035-4EA4-937C-6E2EE0EC9A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0ED1E-E47D-4A48-80FD-0C60754EDC7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4A76-3CBE-482D-8337-C7B32E235C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784A-D595-4F1E-A04F-2628B1F288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6F7807-08B6-4A9D-8FA1-767F7F45510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ontent.answers.com/main/content/wp/en-commons/thumb/b/b1/400px-Statecessions.png" TargetMode="Externa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lanetware.com/i/photo/washington-supreme-court-building-washington-d-c-dcsc.jpg" TargetMode="Externa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17 at 5.5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2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Why did the Articles of Confederation fail?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4. </a:t>
            </a:r>
            <a:r>
              <a:rPr lang="en-US" sz="3800" b="1" dirty="0">
                <a:solidFill>
                  <a:srgbClr val="C00000"/>
                </a:solidFill>
              </a:rPr>
              <a:t>International and Domestic Problems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447800"/>
            <a:ext cx="3962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</a:rPr>
              <a:t>The U.S. lacked the military power to defend itself against Great Britain and Spain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4038600"/>
            <a:ext cx="3962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>
                <a:latin typeface="Times New Roman" pitchFamily="18" charset="0"/>
              </a:rPr>
              <a:t> States acted as individual countries and seldom agreed.</a:t>
            </a:r>
          </a:p>
        </p:txBody>
      </p:sp>
      <p:pic>
        <p:nvPicPr>
          <p:cNvPr id="6157" name="Picture 13" descr="400px-Statecessi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313" y="1374775"/>
            <a:ext cx="5246687" cy="548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Why did the Articles of Confederation fail?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762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 </a:t>
            </a:r>
            <a:r>
              <a:rPr lang="en-US" sz="4800" u="sng" dirty="0" smtClean="0">
                <a:solidFill>
                  <a:srgbClr val="C00000"/>
                </a:solidFill>
              </a:rPr>
              <a:t>Courts</a:t>
            </a:r>
            <a:r>
              <a:rPr lang="en-US" sz="4800" b="1" u="sng" dirty="0" smtClean="0">
                <a:solidFill>
                  <a:srgbClr val="C00000"/>
                </a:solidFill>
              </a:rPr>
              <a:t> </a:t>
            </a:r>
            <a:r>
              <a:rPr lang="en-US" sz="4800" b="1" u="sng" dirty="0">
                <a:solidFill>
                  <a:srgbClr val="C00000"/>
                </a:solidFill>
              </a:rPr>
              <a:t>(Judicial Branch)</a:t>
            </a:r>
          </a:p>
        </p:txBody>
      </p:sp>
      <p:pic>
        <p:nvPicPr>
          <p:cNvPr id="10247" name="Picture 7" descr="washington-supreme-court-building-washington-d-c-dcs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533" b="3999"/>
          <a:stretch>
            <a:fillRect/>
          </a:stretch>
        </p:blipFill>
        <p:spPr bwMode="auto">
          <a:xfrm>
            <a:off x="0" y="1828800"/>
            <a:ext cx="4762500" cy="3124200"/>
          </a:xfrm>
          <a:prstGeom prst="rect">
            <a:avLst/>
          </a:prstGeom>
          <a:noFill/>
        </p:spPr>
      </p:pic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762000" y="1676400"/>
            <a:ext cx="3352800" cy="3429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295400" y="2133600"/>
            <a:ext cx="243840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800600" y="1828800"/>
            <a:ext cx="434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5400" dirty="0">
                <a:latin typeface="Times New Roman" pitchFamily="18" charset="0"/>
              </a:rPr>
              <a:t> </a:t>
            </a:r>
            <a:r>
              <a:rPr lang="en-US" sz="5400" u="sng" dirty="0">
                <a:latin typeface="Times New Roman" pitchFamily="18" charset="0"/>
              </a:rPr>
              <a:t>The nation lacked a national court system</a:t>
            </a:r>
            <a:r>
              <a:rPr lang="en-US" sz="5400" dirty="0">
                <a:latin typeface="Times New Roman" pitchFamily="18" charset="0"/>
              </a:rPr>
              <a:t>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51816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Comic Sans MS" pitchFamily="66" charset="0"/>
              </a:rPr>
              <a:t>Supreme Court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02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washington-dc-white-house-s"/>
          <p:cNvPicPr>
            <a:picLocks noChangeAspect="1" noChangeArrowheads="1"/>
          </p:cNvPicPr>
          <p:nvPr/>
        </p:nvPicPr>
        <p:blipFill>
          <a:blip r:embed="rId2" cstate="print"/>
          <a:srcRect l="4800" r="3999" b="17999"/>
          <a:stretch>
            <a:fillRect/>
          </a:stretch>
        </p:blipFill>
        <p:spPr bwMode="auto">
          <a:xfrm>
            <a:off x="0" y="1676400"/>
            <a:ext cx="4343400" cy="3124200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457200" y="1524000"/>
            <a:ext cx="3352800" cy="3429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990600" y="1981200"/>
            <a:ext cx="243840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Why did the Articles of Confederation fail?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0" y="7620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 </a:t>
            </a:r>
            <a:r>
              <a:rPr lang="en-US" sz="4000" u="sng" dirty="0" smtClean="0">
                <a:solidFill>
                  <a:srgbClr val="FF0000"/>
                </a:solidFill>
              </a:rPr>
              <a:t>President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>
                <a:solidFill>
                  <a:srgbClr val="FF0000"/>
                </a:solidFill>
              </a:rPr>
              <a:t>(Executive Branch)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419600" y="1676400"/>
            <a:ext cx="4724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4800" u="sng" dirty="0">
                <a:latin typeface="Times New Roman" pitchFamily="18" charset="0"/>
              </a:rPr>
              <a:t>The nation did not have a President, or Chief Executive.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51816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Comic Sans MS" pitchFamily="66" charset="0"/>
              </a:rPr>
              <a:t>White House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apitolBui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657600" cy="2686050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Why did the Articles of Confederation fail?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609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 </a:t>
            </a:r>
            <a:r>
              <a:rPr lang="en-US" sz="4000" b="1" u="sng" dirty="0" smtClean="0">
                <a:solidFill>
                  <a:srgbClr val="FF0000"/>
                </a:solidFill>
              </a:rPr>
              <a:t>Congress </a:t>
            </a:r>
            <a:r>
              <a:rPr lang="en-US" sz="4000" b="1" u="sng" dirty="0">
                <a:solidFill>
                  <a:srgbClr val="FF0000"/>
                </a:solidFill>
              </a:rPr>
              <a:t>(Legislative Branch)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810000" y="4267200"/>
            <a:ext cx="533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</a:rPr>
              <a:t>8. </a:t>
            </a:r>
            <a:r>
              <a:rPr lang="en-US" sz="3600" b="1" u="sng" dirty="0" smtClean="0">
                <a:latin typeface="Times New Roman" pitchFamily="18" charset="0"/>
              </a:rPr>
              <a:t>Laws were difficult to pass, needing the approval of nine states.</a:t>
            </a:r>
            <a:endParaRPr lang="en-US" sz="3600" b="1" u="sng" dirty="0">
              <a:latin typeface="Times New Roman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810000" y="1371600"/>
            <a:ext cx="480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</a:rPr>
              <a:t>Congress had one house.  (unicameral) Took all states to amend the government.</a:t>
            </a:r>
            <a:endParaRPr lang="en-US" sz="3600" b="1" u="sng" dirty="0">
              <a:latin typeface="Times New Roman" pitchFamily="18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0" y="4343400"/>
            <a:ext cx="236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Capitol Building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8" grpId="0"/>
      <p:bldP spid="112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04800"/>
            <a:ext cx="5410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Narrow" pitchFamily="34" charset="0"/>
              </a:rPr>
              <a:t>So how would you fix this type of government?  </a:t>
            </a:r>
          </a:p>
          <a:p>
            <a:endParaRPr lang="en-US" sz="32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en-US" sz="32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ial Narrow" pitchFamily="34" charset="0"/>
              </a:rPr>
              <a:t>Where do you start?... Look over the problems and address those issues first.  Then think about what other items may be missing. (voting rights, education, slavery,  immigration, etc.)</a:t>
            </a:r>
          </a:p>
        </p:txBody>
      </p:sp>
      <p:pic>
        <p:nvPicPr>
          <p:cNvPr id="1028" name="Picture 4" descr="http://thruthisglass.com/images/20080707021633_dscn4141.jpg"/>
          <p:cNvPicPr>
            <a:picLocks noChangeAspect="1" noChangeArrowheads="1"/>
          </p:cNvPicPr>
          <p:nvPr/>
        </p:nvPicPr>
        <p:blipFill>
          <a:blip r:embed="rId2" cstate="print"/>
          <a:srcRect t="10730" r="8878"/>
          <a:stretch>
            <a:fillRect/>
          </a:stretch>
        </p:blipFill>
        <p:spPr bwMode="auto">
          <a:xfrm>
            <a:off x="0" y="0"/>
            <a:ext cx="3429000" cy="3200400"/>
          </a:xfrm>
          <a:prstGeom prst="rect">
            <a:avLst/>
          </a:prstGeom>
          <a:noFill/>
        </p:spPr>
      </p:pic>
      <p:pic>
        <p:nvPicPr>
          <p:cNvPr id="1030" name="Picture 6" descr="http://www.rebuildingtogetherwashingtoncounty.org/graphics/house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3429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iklane.net/notebook%20paper.jpg"/>
          <p:cNvPicPr>
            <a:picLocks noChangeAspect="1" noChangeArrowheads="1"/>
          </p:cNvPicPr>
          <p:nvPr/>
        </p:nvPicPr>
        <p:blipFill>
          <a:blip r:embed="rId2" cstate="print"/>
          <a:srcRect b="23170"/>
          <a:stretch>
            <a:fillRect/>
          </a:stretch>
        </p:blipFill>
        <p:spPr bwMode="auto">
          <a:xfrm>
            <a:off x="228600" y="1371600"/>
            <a:ext cx="8534400" cy="563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28601"/>
            <a:ext cx="8915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Articles of Confederation Notes</a:t>
            </a:r>
          </a:p>
          <a:p>
            <a:r>
              <a:rPr lang="en-US" sz="3200" dirty="0" smtClean="0"/>
              <a:t>Fold your paper in half.  Label the columns:</a:t>
            </a:r>
          </a:p>
          <a:p>
            <a:endParaRPr lang="en-US" dirty="0" smtClean="0"/>
          </a:p>
          <a:p>
            <a:r>
              <a:rPr lang="en-US" dirty="0" smtClean="0"/>
              <a:t>	  Name:				Articles of Confederation NOTES</a:t>
            </a:r>
          </a:p>
          <a:p>
            <a:endParaRPr lang="en-US" dirty="0" smtClean="0"/>
          </a:p>
          <a:p>
            <a:r>
              <a:rPr lang="en-US" sz="2400" dirty="0" smtClean="0"/>
              <a:t>         Articles of Confederation       </a:t>
            </a:r>
            <a:r>
              <a:rPr lang="en-US" sz="2800" dirty="0" smtClean="0"/>
              <a:t>How would you fix it?</a:t>
            </a:r>
            <a:endParaRPr lang="en-US" sz="2800" dirty="0"/>
          </a:p>
        </p:txBody>
      </p:sp>
      <p:cxnSp>
        <p:nvCxnSpPr>
          <p:cNvPr id="5" name="Straight Connector 4"/>
          <p:cNvCxnSpPr>
            <a:endCxn id="1026" idx="2"/>
          </p:cNvCxnSpPr>
          <p:nvPr/>
        </p:nvCxnSpPr>
        <p:spPr>
          <a:xfrm flipH="1">
            <a:off x="4495800" y="2515394"/>
            <a:ext cx="794" cy="44950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2438400"/>
            <a:ext cx="38862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700" dirty="0" smtClean="0"/>
              <a:t>Was a loose alliance of independent states- gave some power to the central government but the </a:t>
            </a:r>
            <a:r>
              <a:rPr lang="en-US" sz="1700" b="1" u="sng" dirty="0" smtClean="0"/>
              <a:t>states kept the greater part of the power. (States Rights)</a:t>
            </a:r>
          </a:p>
          <a:p>
            <a:pPr marL="228600" indent="-228600">
              <a:buAutoNum type="arabicPeriod"/>
            </a:pPr>
            <a:r>
              <a:rPr lang="en-US" sz="1700" dirty="0" smtClean="0">
                <a:latin typeface="Times New Roman" pitchFamily="18" charset="0"/>
              </a:rPr>
              <a:t>The United States did not have a common currency</a:t>
            </a:r>
          </a:p>
          <a:p>
            <a:pPr marL="228600" indent="-228600">
              <a:buAutoNum type="arabicPeriod"/>
            </a:pPr>
            <a:r>
              <a:rPr lang="en-US" sz="1700" dirty="0" smtClean="0">
                <a:latin typeface="Times New Roman" pitchFamily="18" charset="0"/>
              </a:rPr>
              <a:t>Congress could not tax the people and depended on money from the states.</a:t>
            </a:r>
          </a:p>
          <a:p>
            <a:pPr marL="228600" indent="-228600">
              <a:buAutoNum type="arabicPeriod"/>
            </a:pPr>
            <a:r>
              <a:rPr lang="en-US" sz="1700" dirty="0" smtClean="0">
                <a:latin typeface="Times New Roman" pitchFamily="18" charset="0"/>
              </a:rPr>
              <a:t>The U.S. lacked the military power to defend itself</a:t>
            </a:r>
          </a:p>
          <a:p>
            <a:pPr marL="228600" indent="-228600">
              <a:buAutoNum type="arabicPeriod"/>
            </a:pPr>
            <a:r>
              <a:rPr lang="en-US" sz="1700" dirty="0" smtClean="0">
                <a:latin typeface="Times New Roman" pitchFamily="18" charset="0"/>
              </a:rPr>
              <a:t>The nation lacked a national court system</a:t>
            </a:r>
          </a:p>
          <a:p>
            <a:pPr marL="228600" indent="-228600">
              <a:buAutoNum type="arabicPeriod"/>
            </a:pPr>
            <a:r>
              <a:rPr lang="en-US" sz="1700" dirty="0" smtClean="0">
                <a:latin typeface="Times New Roman" pitchFamily="18" charset="0"/>
              </a:rPr>
              <a:t>The nation did not have a President</a:t>
            </a:r>
          </a:p>
          <a:p>
            <a:pPr marL="228600" indent="-228600">
              <a:buAutoNum type="arabicPeriod"/>
            </a:pPr>
            <a:r>
              <a:rPr lang="en-US" sz="1700" dirty="0" smtClean="0">
                <a:latin typeface="Times New Roman" pitchFamily="18" charset="0"/>
              </a:rPr>
              <a:t>Congress had one house.  </a:t>
            </a:r>
            <a:r>
              <a:rPr lang="en-US" sz="1700" b="1" dirty="0" smtClean="0">
                <a:latin typeface="Times New Roman" pitchFamily="18" charset="0"/>
              </a:rPr>
              <a:t>(unicameral)</a:t>
            </a:r>
          </a:p>
          <a:p>
            <a:pPr marL="228600" indent="-228600">
              <a:buAutoNum type="arabicPeriod"/>
            </a:pPr>
            <a:r>
              <a:rPr lang="en-US" sz="1700" dirty="0" smtClean="0">
                <a:latin typeface="Times New Roman" pitchFamily="18" charset="0"/>
              </a:rPr>
              <a:t>Laws were difficult to pass, needing the approval of nine states.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573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u="sng" dirty="0" smtClean="0"/>
              <a:t>This was our 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National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 House (unicameral) legislature (congress)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state would have only 1 vote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9 states to pass a law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524000"/>
            <a:ext cx="3227294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191000"/>
            <a:ext cx="34671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4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876800" cy="62484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The only way to amend (change) the constitution was to have all states agree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There was no leader of our country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There were no courts or jails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The national government could not tax</a:t>
            </a:r>
            <a:endParaRPr lang="en-US" dirty="0"/>
          </a:p>
        </p:txBody>
      </p:sp>
      <p:pic>
        <p:nvPicPr>
          <p:cNvPr id="4" name="Picture 3" descr="Screen shot 2013-12-15 at 3.16.4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847">
            <a:off x="264957" y="137964"/>
            <a:ext cx="2531586" cy="2360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38923">
            <a:off x="703731" y="2007423"/>
            <a:ext cx="3333523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07238">
            <a:off x="349216" y="405435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This created a system where the states were more powerful than the country</a:t>
            </a:r>
          </a:p>
          <a:p>
            <a:r>
              <a:rPr lang="en-US" dirty="0" smtClean="0"/>
              <a:t>This idea is called states rights</a:t>
            </a:r>
          </a:p>
          <a:p>
            <a:pPr marL="0" indent="0">
              <a:buNone/>
            </a:pPr>
            <a:r>
              <a:rPr lang="en-US" u="sng" dirty="0" smtClean="0"/>
              <a:t>… this only lasted 6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810000"/>
            <a:ext cx="4276969" cy="252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3657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7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iklane.net/notebook%20paper.jpg"/>
          <p:cNvPicPr>
            <a:picLocks noChangeAspect="1" noChangeArrowheads="1"/>
          </p:cNvPicPr>
          <p:nvPr/>
        </p:nvPicPr>
        <p:blipFill>
          <a:blip r:embed="rId2" cstate="print"/>
          <a:srcRect b="23170"/>
          <a:stretch>
            <a:fillRect/>
          </a:stretch>
        </p:blipFill>
        <p:spPr bwMode="auto">
          <a:xfrm>
            <a:off x="228600" y="1752600"/>
            <a:ext cx="8534400" cy="48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533400"/>
            <a:ext cx="8915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So What went wrong?</a:t>
            </a:r>
          </a:p>
          <a:p>
            <a:r>
              <a:rPr lang="en-US" sz="3200" dirty="0" smtClean="0"/>
              <a:t>Fold your paper in half.  Label the columns:</a:t>
            </a:r>
          </a:p>
          <a:p>
            <a:endParaRPr lang="en-US" dirty="0" smtClean="0"/>
          </a:p>
          <a:p>
            <a:r>
              <a:rPr lang="en-US" dirty="0" smtClean="0"/>
              <a:t>	  Name:				Articles of Confederation NOTES</a:t>
            </a:r>
          </a:p>
          <a:p>
            <a:endParaRPr lang="en-US" dirty="0" smtClean="0"/>
          </a:p>
          <a:p>
            <a:r>
              <a:rPr lang="en-US" sz="3200" dirty="0" smtClean="0"/>
              <a:t>  </a:t>
            </a:r>
            <a:r>
              <a:rPr lang="en-US" sz="2800" dirty="0" smtClean="0"/>
              <a:t>Articles of Confederation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Problems</a:t>
            </a:r>
            <a:endParaRPr lang="en-US" sz="2800" b="1" dirty="0"/>
          </a:p>
        </p:txBody>
      </p:sp>
      <p:cxnSp>
        <p:nvCxnSpPr>
          <p:cNvPr id="5" name="Straight Connector 4"/>
          <p:cNvCxnSpPr>
            <a:endCxn id="1026" idx="2"/>
          </p:cNvCxnSpPr>
          <p:nvPr/>
        </p:nvCxnSpPr>
        <p:spPr>
          <a:xfrm rot="5400000">
            <a:off x="2438400" y="4495800"/>
            <a:ext cx="4114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44958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You will end up with 8 at the end of the slideshow!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4384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would you fix it?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600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Articles of Confederation</a:t>
            </a:r>
          </a:p>
          <a:p>
            <a:pPr>
              <a:buFont typeface="Wingdings" pitchFamily="2" charset="2"/>
              <a:buNone/>
            </a:pPr>
            <a:r>
              <a:rPr lang="en-US" sz="3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Confederation = an alliance of states with a common purpose or goal.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89154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dirty="0" smtClean="0"/>
              <a:t>1</a:t>
            </a:r>
            <a:r>
              <a:rPr lang="en-US" sz="3200" u="sng" dirty="0" smtClean="0"/>
              <a:t>. </a:t>
            </a:r>
            <a:r>
              <a:rPr lang="en-US" sz="3200" b="1" dirty="0" smtClean="0"/>
              <a:t>Was a </a:t>
            </a:r>
            <a:r>
              <a:rPr lang="en-US" sz="3200" b="1" u="sng" dirty="0" smtClean="0"/>
              <a:t>loose alliance of independent states</a:t>
            </a:r>
            <a:r>
              <a:rPr lang="en-US" sz="3200" b="1" dirty="0" smtClean="0"/>
              <a:t>- gave some power to the central government but the </a:t>
            </a:r>
            <a:r>
              <a:rPr lang="en-US" sz="3200" b="1" u="sng" dirty="0" smtClean="0"/>
              <a:t>states kept the greater part of the power. </a:t>
            </a:r>
            <a:r>
              <a:rPr lang="en-US" sz="3200" u="sng" dirty="0" smtClean="0"/>
              <a:t> </a:t>
            </a:r>
            <a:r>
              <a:rPr lang="en-US" sz="3200" b="1" u="sng" dirty="0" smtClean="0"/>
              <a:t>(States Rights</a:t>
            </a:r>
            <a:r>
              <a:rPr lang="en-US" sz="3200" b="1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en-US" sz="1100" b="1" u="sng" dirty="0" smtClean="0"/>
          </a:p>
          <a:p>
            <a:pPr>
              <a:buFont typeface="Wingdings" pitchFamily="2" charset="2"/>
              <a:buNone/>
            </a:pPr>
            <a:r>
              <a:rPr lang="en-US" sz="3200" dirty="0" smtClean="0"/>
              <a:t>-The colonists fears of a strong central government.</a:t>
            </a:r>
          </a:p>
          <a:p>
            <a:pPr algn="ctr">
              <a:buFont typeface="Wingdings" pitchFamily="2" charset="2"/>
              <a:buNone/>
            </a:pPr>
            <a:endParaRPr lang="en-US" sz="1400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Why did the Articles of Confederation fail?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/>
              <a:t> </a:t>
            </a:r>
            <a:r>
              <a:rPr lang="en-US" sz="4800" b="1" dirty="0">
                <a:solidFill>
                  <a:srgbClr val="C00000"/>
                </a:solidFill>
              </a:rPr>
              <a:t>Currency Issues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400" u="sng" dirty="0">
                <a:latin typeface="Times New Roman" pitchFamily="18" charset="0"/>
              </a:rPr>
              <a:t>The United States did not have a common currency</a:t>
            </a:r>
            <a:r>
              <a:rPr lang="en-US" sz="3400" dirty="0">
                <a:latin typeface="Times New Roman" pitchFamily="18" charset="0"/>
              </a:rPr>
              <a:t>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2133600"/>
            <a:ext cx="701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</a:rPr>
              <a:t>Americans carried money from the federal government, state government, and foreign nations.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81504"/>
            <a:ext cx="4603266" cy="28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 l="50084" r="-1187"/>
          <a:stretch>
            <a:fillRect/>
          </a:stretch>
        </p:blipFill>
        <p:spPr bwMode="auto">
          <a:xfrm>
            <a:off x="6019800" y="3581400"/>
            <a:ext cx="312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Why did the Articles of Confederation fail?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Debt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371600"/>
            <a:ext cx="5410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4000" b="1" u="sng" dirty="0" smtClean="0">
                <a:latin typeface="Times New Roman" pitchFamily="18" charset="0"/>
              </a:rPr>
              <a:t>Congress </a:t>
            </a:r>
            <a:r>
              <a:rPr lang="en-US" sz="4000" b="1" u="sng" dirty="0">
                <a:latin typeface="Times New Roman" pitchFamily="18" charset="0"/>
              </a:rPr>
              <a:t>could not tax the people and depended on money from the states.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2590800"/>
            <a:ext cx="533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400" dirty="0" smtClean="0">
                <a:latin typeface="Times New Roman" pitchFamily="18" charset="0"/>
              </a:rPr>
              <a:t>Therefore</a:t>
            </a:r>
            <a:r>
              <a:rPr lang="en-US" sz="4400" dirty="0">
                <a:latin typeface="Times New Roman" pitchFamily="18" charset="0"/>
              </a:rPr>
              <a:t>, the U.S. was unable </a:t>
            </a:r>
            <a:r>
              <a:rPr lang="en-US" sz="4400" dirty="0" smtClean="0">
                <a:latin typeface="Times New Roman" pitchFamily="18" charset="0"/>
              </a:rPr>
              <a:t>to </a:t>
            </a:r>
            <a:r>
              <a:rPr lang="en-US" sz="4400" dirty="0">
                <a:latin typeface="Times New Roman" pitchFamily="18" charset="0"/>
              </a:rPr>
              <a:t>pay its debts!</a:t>
            </a:r>
          </a:p>
        </p:txBody>
      </p:sp>
      <p:pic>
        <p:nvPicPr>
          <p:cNvPr id="7170" name="Picture 2" descr="http://run4chocolate.files.wordpress.com/2007/11/cardowdebt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762000"/>
            <a:ext cx="3810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567</Words>
  <Application>Microsoft Macintosh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Articles of Confederation</vt:lpstr>
      <vt:lpstr>PowerPoint Presentation</vt:lpstr>
      <vt:lpstr>States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SeChange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Berlin</dc:creator>
  <cp:lastModifiedBy>Durham Public Schools</cp:lastModifiedBy>
  <cp:revision>187</cp:revision>
  <dcterms:created xsi:type="dcterms:W3CDTF">2008-01-05T02:16:26Z</dcterms:created>
  <dcterms:modified xsi:type="dcterms:W3CDTF">2015-07-19T01:12:13Z</dcterms:modified>
</cp:coreProperties>
</file>